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60" r:id="rId8"/>
    <p:sldId id="267" r:id="rId9"/>
    <p:sldId id="268" r:id="rId10"/>
    <p:sldId id="262" r:id="rId11"/>
    <p:sldId id="263" r:id="rId12"/>
    <p:sldId id="266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6" d="100"/>
          <a:sy n="76" d="100"/>
        </p:scale>
        <p:origin x="13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9F12-9565-4151-AE42-F94D8476D63F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DBE0-170A-4841-987D-515F75BAC9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9F12-9565-4151-AE42-F94D8476D63F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DBE0-170A-4841-987D-515F75BAC9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9F12-9565-4151-AE42-F94D8476D63F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DBE0-170A-4841-987D-515F75BAC9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9F12-9565-4151-AE42-F94D8476D63F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DBE0-170A-4841-987D-515F75BAC9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9F12-9565-4151-AE42-F94D8476D63F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0EDBE0-170A-4841-987D-515F75BAC9B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9F12-9565-4151-AE42-F94D8476D63F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DBE0-170A-4841-987D-515F75BAC9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9F12-9565-4151-AE42-F94D8476D63F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DBE0-170A-4841-987D-515F75BAC9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9F12-9565-4151-AE42-F94D8476D63F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DBE0-170A-4841-987D-515F75BAC9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9F12-9565-4151-AE42-F94D8476D63F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DBE0-170A-4841-987D-515F75BAC9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9F12-9565-4151-AE42-F94D8476D63F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DBE0-170A-4841-987D-515F75BAC9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9F12-9565-4151-AE42-F94D8476D63F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DBE0-170A-4841-987D-515F75BAC9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4E9F12-9565-4151-AE42-F94D8476D63F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0EDBE0-170A-4841-987D-515F75BAC9B4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KENNETH_OCONNOR@BAYLOR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ylor.edu/eh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Homecoming float construction</a:t>
            </a:r>
            <a:br>
              <a:rPr lang="en-US" dirty="0"/>
            </a:br>
            <a:r>
              <a:rPr lang="en-US" dirty="0"/>
              <a:t> </a:t>
            </a:r>
            <a:r>
              <a:rPr lang="en-US" i="1" dirty="0">
                <a:solidFill>
                  <a:srgbClr val="FFFF00"/>
                </a:solidFill>
              </a:rPr>
              <a:t>safety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Baylor University</a:t>
            </a:r>
          </a:p>
          <a:p>
            <a:r>
              <a:rPr lang="en-US" dirty="0"/>
              <a:t>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0600" y="5486400"/>
            <a:ext cx="4267200" cy="1295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Ken O’Connor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</a:rPr>
              <a:t>Department of Environmental Health &amp; Safety</a:t>
            </a:r>
          </a:p>
        </p:txBody>
      </p:sp>
    </p:spTree>
    <p:extLst>
      <p:ext uri="{BB962C8B-B14F-4D97-AF65-F5344CB8AC3E}">
        <p14:creationId xmlns:p14="http://schemas.microsoft.com/office/powerpoint/2010/main" val="59835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Welding and Cutting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781800" cy="4830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Area assessment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Remove all combustible materials and flammable liquids within 35’.</a:t>
            </a:r>
          </a:p>
          <a:p>
            <a:pPr lvl="2"/>
            <a:r>
              <a:rPr lang="en-US" dirty="0"/>
              <a:t>Oily rags, saw dust, paper &amp; cardboard</a:t>
            </a:r>
          </a:p>
          <a:p>
            <a:pPr lvl="2"/>
            <a:r>
              <a:rPr lang="en-US" dirty="0"/>
              <a:t>Flammable liquids should be kept in a fire cabinet, or as far back from ignition sources as possible.</a:t>
            </a:r>
          </a:p>
          <a:p>
            <a:r>
              <a:rPr lang="en-US" dirty="0"/>
              <a:t>Fire Protection</a:t>
            </a:r>
          </a:p>
          <a:p>
            <a:pPr lvl="1"/>
            <a:r>
              <a:rPr lang="en-US" dirty="0"/>
              <a:t>Need a minimum one 5 lb. ABC fire extinguisher</a:t>
            </a:r>
          </a:p>
          <a:p>
            <a:pPr lvl="1"/>
            <a:r>
              <a:rPr lang="en-US" dirty="0"/>
              <a:t>Fire watch (during welding and before leaving for the day)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4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Welding - PPE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95400"/>
            <a:ext cx="4724400" cy="5026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348299"/>
            <a:ext cx="1295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Welding helmet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3207175"/>
            <a:ext cx="1295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Safety glasses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34100" y="3670071"/>
            <a:ext cx="1295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Welding jacket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2791676"/>
            <a:ext cx="1295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Welding cap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5181600"/>
            <a:ext cx="1295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Welding gloves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9400" y="4724400"/>
            <a:ext cx="1295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Heavy denim pants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1392" y="5943600"/>
            <a:ext cx="1295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Leather boots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2766016"/>
            <a:ext cx="1447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Welding Curtain</a:t>
            </a:r>
          </a:p>
        </p:txBody>
      </p:sp>
    </p:spTree>
    <p:extLst>
      <p:ext uri="{BB962C8B-B14F-4D97-AF65-F5344CB8AC3E}">
        <p14:creationId xmlns:p14="http://schemas.microsoft.com/office/powerpoint/2010/main" val="297548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Float Inspection Schedule and Additional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Inspection Schedule</a:t>
            </a:r>
          </a:p>
          <a:p>
            <a:pPr lvl="1"/>
            <a:r>
              <a:rPr lang="en-US" dirty="0"/>
              <a:t>One month out</a:t>
            </a:r>
          </a:p>
          <a:p>
            <a:pPr lvl="1"/>
            <a:r>
              <a:rPr lang="en-US" dirty="0"/>
              <a:t>One week out</a:t>
            </a:r>
          </a:p>
          <a:p>
            <a:pPr lvl="1"/>
            <a:r>
              <a:rPr lang="en-US" dirty="0"/>
              <a:t>Day prior</a:t>
            </a:r>
          </a:p>
          <a:p>
            <a:r>
              <a:rPr lang="en-US" dirty="0">
                <a:solidFill>
                  <a:srgbClr val="FFFF00"/>
                </a:solidFill>
              </a:rPr>
              <a:t>DC Batteries are preferred over gas powered generators</a:t>
            </a:r>
          </a:p>
          <a:p>
            <a:pPr lvl="2"/>
            <a:r>
              <a:rPr lang="en-US" dirty="0"/>
              <a:t>If using a generator, exhaust must be vented away from the float</a:t>
            </a:r>
          </a:p>
          <a:p>
            <a:pPr lvl="2"/>
            <a:r>
              <a:rPr lang="en-US" dirty="0"/>
              <a:t>Can not have any combustibles (pomping in particular) with in 12” of the vent pipe/hose</a:t>
            </a:r>
          </a:p>
          <a:p>
            <a:r>
              <a:rPr lang="en-US" dirty="0">
                <a:solidFill>
                  <a:srgbClr val="FFFF00"/>
                </a:solidFill>
              </a:rPr>
              <a:t>Fireproofing of pomping and other highly combustible materials is a requirement</a:t>
            </a:r>
          </a:p>
          <a:p>
            <a:pPr lvl="2"/>
            <a:r>
              <a:rPr lang="en-US" dirty="0"/>
              <a:t>UL Classified Class “A” Fire Retardant</a:t>
            </a:r>
          </a:p>
          <a:p>
            <a:pPr lvl="2"/>
            <a:r>
              <a:rPr lang="en-US" dirty="0"/>
              <a:t>Follow the directions for appropriate coverage and perform a few tests yourself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5181600"/>
            <a:ext cx="77724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i="1" cap="none" spc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Questions??? </a:t>
            </a:r>
            <a:r>
              <a:rPr lang="en-US" sz="40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Contact info:</a:t>
            </a:r>
          </a:p>
          <a:p>
            <a:pPr algn="ctr"/>
            <a:r>
              <a:rPr lang="en-US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/>
              </a:rPr>
              <a:t>KENNETH_OCONNOR@BAYLOR.EDU</a:t>
            </a:r>
            <a:endParaRPr lang="en-US" b="1" i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b="1" i="1" cap="none" spc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254-709-7383 (C)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99CB0-C806-4254-B540-8D9DCDF7B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46138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1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General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187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float chairman must be responsible for the safety of the students working on the float</a:t>
            </a:r>
          </a:p>
          <a:p>
            <a:r>
              <a:rPr lang="en-US" dirty="0"/>
              <a:t>Use the buddy system…never work alone</a:t>
            </a:r>
            <a:endParaRPr lang="en-US" sz="2000" dirty="0"/>
          </a:p>
          <a:p>
            <a:r>
              <a:rPr lang="en-US" dirty="0"/>
              <a:t>In case of emergency call 9-1-1 (off campus)</a:t>
            </a:r>
          </a:p>
          <a:p>
            <a:pPr lvl="1"/>
            <a:r>
              <a:rPr lang="en-US" sz="2000" dirty="0"/>
              <a:t>If on campus, call 710-2222 (BU PD) for fastest response</a:t>
            </a:r>
          </a:p>
          <a:p>
            <a:r>
              <a:rPr lang="en-US" dirty="0"/>
              <a:t>If there is an accident resulting in injury, please let me know via Baylor’s online incident reporting system.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hlinkClick r:id="rId2"/>
              </a:rPr>
              <a:t>www.baylor.edu/ehs/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29356"/>
            <a:ext cx="8229600" cy="71816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NEVER assume people know how something works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775560"/>
            <a:ext cx="8229600" cy="241300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Wear Proper Attire</a:t>
            </a:r>
          </a:p>
          <a:p>
            <a:pPr lvl="1"/>
            <a:r>
              <a:rPr lang="en-US" dirty="0"/>
              <a:t>No open shoes</a:t>
            </a:r>
          </a:p>
          <a:p>
            <a:pPr lvl="1"/>
            <a:r>
              <a:rPr lang="en-US" dirty="0"/>
              <a:t>No shorts</a:t>
            </a:r>
          </a:p>
          <a:p>
            <a:pPr lvl="1"/>
            <a:r>
              <a:rPr lang="en-US" dirty="0"/>
              <a:t>No synthetic fabrics</a:t>
            </a:r>
          </a:p>
          <a:p>
            <a:pPr lvl="1"/>
            <a:r>
              <a:rPr lang="en-US" dirty="0"/>
              <a:t>Long hair contained (ties back, hat, etc.)</a:t>
            </a:r>
          </a:p>
          <a:p>
            <a:r>
              <a:rPr lang="en-US" dirty="0"/>
              <a:t>Recommended Personal Protective Equipment (PPE)</a:t>
            </a:r>
          </a:p>
          <a:p>
            <a:pPr lvl="1"/>
            <a:r>
              <a:rPr lang="en-US" dirty="0"/>
              <a:t>Safety glasses,  closed ended shoes, leather gloves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0838" y="4038600"/>
            <a:ext cx="8229600" cy="25908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00" dirty="0">
                <a:solidFill>
                  <a:srgbClr val="FFFF00"/>
                </a:solidFill>
              </a:rPr>
              <a:t>Have a First-Aid Kit on hand</a:t>
            </a:r>
          </a:p>
          <a:p>
            <a:pPr lvl="1"/>
            <a:r>
              <a:rPr lang="en-US" sz="9600" dirty="0"/>
              <a:t>Bandages, gauze, antiseptic ointments or sprays</a:t>
            </a:r>
          </a:p>
          <a:p>
            <a:pPr lvl="2"/>
            <a:r>
              <a:rPr lang="en-US" sz="5600" dirty="0"/>
              <a:t>If possible, always have injured person treat own injury</a:t>
            </a:r>
          </a:p>
          <a:p>
            <a:pPr lvl="2"/>
            <a:r>
              <a:rPr lang="en-US" sz="5600" dirty="0"/>
              <a:t>Sterile disposable gloves</a:t>
            </a:r>
          </a:p>
          <a:p>
            <a:pPr lvl="1"/>
            <a:r>
              <a:rPr lang="en-US" sz="9600" dirty="0"/>
              <a:t>Something to treat insect bites (ointments, sprays, Benadryl)</a:t>
            </a:r>
          </a:p>
          <a:p>
            <a:pPr lvl="1"/>
            <a:r>
              <a:rPr lang="en-US" sz="9600" dirty="0"/>
              <a:t>First aid burn cream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914400" lvl="2" indent="0">
              <a:buFont typeface="Wingdings"/>
              <a:buNone/>
            </a:pP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277251"/>
            <a:ext cx="8229600" cy="6050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Don’t let just anyone use powered equipment or welding/cutting equipment</a:t>
            </a:r>
          </a:p>
          <a:p>
            <a:pPr marL="914400" lvl="2" indent="0">
              <a:buFont typeface="Wingdings"/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Keep your construction area clean and organized.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667000"/>
            <a:ext cx="8229600" cy="1447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Take ventilation of your site seriously, especially if using a gas powered generator, painting, or using solvents and paint thinners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838"/>
            <a:ext cx="8447616" cy="633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2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most important thing to address on day one of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sz="4400" dirty="0">
                <a:solidFill>
                  <a:srgbClr val="FFFF00"/>
                </a:solidFill>
                <a:latin typeface="Rockwell" panose="02060603020205020403" pitchFamily="18" charset="0"/>
              </a:rPr>
              <a:t>How to Access to trailer bed</a:t>
            </a:r>
          </a:p>
          <a:p>
            <a:r>
              <a:rPr lang="en-US" dirty="0"/>
              <a:t>How do we build a float on this </a:t>
            </a:r>
          </a:p>
          <a:p>
            <a:r>
              <a:rPr lang="en-US" dirty="0"/>
              <a:t>Prevent this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08" y="84089"/>
            <a:ext cx="5845758" cy="2118287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6400800" y="2340391"/>
            <a:ext cx="457200" cy="4028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57" y="2838788"/>
            <a:ext cx="4214009" cy="237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14F47B-C23B-4BFE-9F09-1ADD3C84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7" y="274637"/>
            <a:ext cx="2173815" cy="1630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701B53-0EE2-498C-9CBF-70FD2711C7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7299" y="689340"/>
            <a:ext cx="5181602" cy="388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50F7EE-DFE5-4DF2-AE30-C1150503B9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3630" y="511293"/>
            <a:ext cx="3322560" cy="2491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FE8D1D-82ED-4CB1-BB02-670D353EB6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4223" y="3010830"/>
            <a:ext cx="4160940" cy="3120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ED5190-27EB-4DAC-89D9-89A6FD4026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7811" y="3415427"/>
            <a:ext cx="3934369" cy="295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31"/>
            <a:ext cx="2247900" cy="292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6675"/>
            <a:ext cx="2286000" cy="2000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Electrical Safety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150" y="1098306"/>
            <a:ext cx="4457700" cy="172109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Reality Check:</a:t>
            </a:r>
          </a:p>
          <a:p>
            <a:pPr lvl="1"/>
            <a:r>
              <a:rPr lang="en-US" dirty="0"/>
              <a:t>Annually in US:  30,000 non-fatal shocks </a:t>
            </a:r>
            <a:r>
              <a:rPr lang="en-US" dirty="0">
                <a:sym typeface="Wingdings" panose="05000000000000000000" pitchFamily="2" charset="2"/>
              </a:rPr>
              <a:t> 4400 required visit to emergency rooms  400 required visit to morgue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 #1 cause of structure fires in the US.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7139" y="4145234"/>
            <a:ext cx="8229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 not mix water and electricity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7139" y="4876800"/>
            <a:ext cx="8229600" cy="12954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Don’t overload the outlets</a:t>
            </a:r>
          </a:p>
          <a:p>
            <a:pPr lvl="1"/>
            <a:r>
              <a:rPr lang="en-US" dirty="0"/>
              <a:t>Typical receptacle is 15 A.  A typical circular caw pulls 13.</a:t>
            </a:r>
          </a:p>
          <a:p>
            <a:pPr marL="0" indent="0">
              <a:buFont typeface="Wingdings 2"/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708668-C705-4D2E-8DED-739E3AE17F85}"/>
              </a:ext>
            </a:extLst>
          </p:cNvPr>
          <p:cNvSpPr txBox="1">
            <a:spLocks/>
          </p:cNvSpPr>
          <p:nvPr/>
        </p:nvSpPr>
        <p:spPr>
          <a:xfrm>
            <a:off x="416653" y="3043265"/>
            <a:ext cx="8229600" cy="11019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Don’t use damaged or poor quality equipment, especially extension cords.</a:t>
            </a:r>
          </a:p>
          <a:p>
            <a:pPr marL="0" indent="0">
              <a:buFont typeface="Wingdings 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6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uiExpand="1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HAZARDS</a:t>
            </a:r>
          </a:p>
          <a:p>
            <a:pPr lvl="1"/>
            <a:r>
              <a:rPr lang="en-US" dirty="0"/>
              <a:t>Metal lodging in the eye (MOST COMMON)</a:t>
            </a:r>
          </a:p>
          <a:p>
            <a:pPr lvl="1"/>
            <a:r>
              <a:rPr lang="en-US" dirty="0"/>
              <a:t>Kickback can result in severe cuts to body and legs</a:t>
            </a:r>
          </a:p>
          <a:p>
            <a:pPr lvl="1"/>
            <a:r>
              <a:rPr lang="en-US" dirty="0"/>
              <a:t>Discs can shatter, sending pieces flying across workshop</a:t>
            </a:r>
          </a:p>
          <a:p>
            <a:pPr lvl="1"/>
            <a:r>
              <a:rPr lang="en-US" dirty="0"/>
              <a:t>Sparks can act as an ignition source</a:t>
            </a:r>
          </a:p>
          <a:p>
            <a:r>
              <a:rPr lang="en-US" dirty="0"/>
              <a:t>SAFE GUARDS</a:t>
            </a:r>
          </a:p>
          <a:p>
            <a:pPr lvl="1"/>
            <a:r>
              <a:rPr lang="en-US" dirty="0"/>
              <a:t>Wear goggles, or safety glasses+face shield</a:t>
            </a:r>
          </a:p>
          <a:p>
            <a:pPr lvl="1"/>
            <a:r>
              <a:rPr lang="en-US" dirty="0"/>
              <a:t>Use the correct type of disc (cutting versus grinding; different discs for different materials)</a:t>
            </a:r>
          </a:p>
          <a:p>
            <a:pPr lvl="1"/>
            <a:r>
              <a:rPr lang="en-US" dirty="0"/>
              <a:t>Make sure guards are in place and disc is undamaged</a:t>
            </a:r>
          </a:p>
          <a:p>
            <a:pPr lvl="1"/>
            <a:r>
              <a:rPr lang="en-US" dirty="0"/>
              <a:t>Remove flammables from work area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577" y="307735"/>
            <a:ext cx="359904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667" y="3794487"/>
            <a:ext cx="3853865" cy="288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Grinder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309190"/>
            <a:ext cx="3070023" cy="14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4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Circular Saw, Chop Saw, Miter Saws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4648200" cy="5638800"/>
          </a:xfrm>
        </p:spPr>
        <p:txBody>
          <a:bodyPr>
            <a:normAutofit/>
          </a:bodyPr>
          <a:lstStyle/>
          <a:p>
            <a:r>
              <a:rPr lang="en-US" dirty="0"/>
              <a:t>HAZARDS</a:t>
            </a:r>
          </a:p>
          <a:p>
            <a:pPr lvl="1"/>
            <a:r>
              <a:rPr lang="en-US" dirty="0"/>
              <a:t>Eye injuries</a:t>
            </a:r>
          </a:p>
          <a:p>
            <a:pPr lvl="1"/>
            <a:r>
              <a:rPr lang="en-US" dirty="0"/>
              <a:t>Amputation </a:t>
            </a:r>
          </a:p>
          <a:p>
            <a:r>
              <a:rPr lang="en-US" dirty="0"/>
              <a:t>Safe Guards</a:t>
            </a:r>
          </a:p>
          <a:p>
            <a:pPr lvl="1"/>
            <a:r>
              <a:rPr lang="en-US" dirty="0"/>
              <a:t>Ensure guards are in place </a:t>
            </a:r>
          </a:p>
          <a:p>
            <a:pPr lvl="1"/>
            <a:r>
              <a:rPr lang="en-US" dirty="0"/>
              <a:t>Wear eye protection</a:t>
            </a:r>
          </a:p>
          <a:p>
            <a:pPr lvl="1"/>
            <a:r>
              <a:rPr lang="en-US" dirty="0"/>
              <a:t>Keep hands out of cutting zone.  Even with guard in place, part of saw blade could be exposed.</a:t>
            </a:r>
          </a:p>
          <a:p>
            <a:pPr lvl="1"/>
            <a:r>
              <a:rPr lang="en-US" dirty="0"/>
              <a:t>Follow all recommendations in the OEM’s operating manual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524250" cy="452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2671806"/>
            <a:ext cx="1600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Blade Guard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6324600" y="3123985"/>
            <a:ext cx="619125" cy="457415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17652</TotalTime>
  <Words>657</Words>
  <Application>Microsoft Office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Book Antiqua</vt:lpstr>
      <vt:lpstr>Lucida Sans</vt:lpstr>
      <vt:lpstr>Rockwell</vt:lpstr>
      <vt:lpstr>Wingdings</vt:lpstr>
      <vt:lpstr>Wingdings 2</vt:lpstr>
      <vt:lpstr>Wingdings 3</vt:lpstr>
      <vt:lpstr>Apex</vt:lpstr>
      <vt:lpstr>Homecoming float construction  safety orientation</vt:lpstr>
      <vt:lpstr>General Recommendations</vt:lpstr>
      <vt:lpstr>General Recommendations</vt:lpstr>
      <vt:lpstr>General Safety</vt:lpstr>
      <vt:lpstr>THE most important thing to address on day one of construction</vt:lpstr>
      <vt:lpstr>PowerPoint Presentation</vt:lpstr>
      <vt:lpstr>Electrical Safety </vt:lpstr>
      <vt:lpstr>Angle Grinder</vt:lpstr>
      <vt:lpstr>Circular Saw, Chop Saw, Miter Saws</vt:lpstr>
      <vt:lpstr>Welding and Cutting</vt:lpstr>
      <vt:lpstr>Welding - PPE</vt:lpstr>
      <vt:lpstr>Float Inspection Schedule and Additional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O'Connor, Kenneth B.</dc:creator>
  <cp:lastModifiedBy>Nichols, Traci</cp:lastModifiedBy>
  <cp:revision>133</cp:revision>
  <cp:lastPrinted>2016-06-14T21:03:55Z</cp:lastPrinted>
  <dcterms:created xsi:type="dcterms:W3CDTF">2015-10-12T15:41:47Z</dcterms:created>
  <dcterms:modified xsi:type="dcterms:W3CDTF">2021-08-05T15:59:01Z</dcterms:modified>
</cp:coreProperties>
</file>