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 id="264" r:id="rId9"/>
    <p:sldId id="271" r:id="rId10"/>
    <p:sldId id="265" r:id="rId11"/>
    <p:sldId id="270" r:id="rId12"/>
    <p:sldId id="262" r:id="rId13"/>
    <p:sldId id="266" r:id="rId14"/>
    <p:sldId id="272" r:id="rId15"/>
    <p:sldId id="267"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43B749"/>
    <a:srgbClr val="339966"/>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12A609F-7594-4BF7-9BD6-52E9003C024B}" type="datetimeFigureOut">
              <a:rPr lang="en-US" smtClean="0"/>
              <a:t>7/1/2022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86B8AF-0E63-44F3-9758-1B7AD745767E}" type="slidenum">
              <a:rPr lang="en-US" smtClean="0"/>
              <a:t>‹#›</a:t>
            </a:fld>
            <a:endParaRPr lang="en-US" dirty="0"/>
          </a:p>
        </p:txBody>
      </p:sp>
    </p:spTree>
    <p:extLst>
      <p:ext uri="{BB962C8B-B14F-4D97-AF65-F5344CB8AC3E}">
        <p14:creationId xmlns:p14="http://schemas.microsoft.com/office/powerpoint/2010/main" val="192533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2A609F-7594-4BF7-9BD6-52E9003C024B}" type="datetimeFigureOut">
              <a:rPr lang="en-US" smtClean="0"/>
              <a:t>7/1/2022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86B8AF-0E63-44F3-9758-1B7AD745767E}" type="slidenum">
              <a:rPr lang="en-US" smtClean="0"/>
              <a:t>‹#›</a:t>
            </a:fld>
            <a:endParaRPr lang="en-US" dirty="0"/>
          </a:p>
        </p:txBody>
      </p:sp>
    </p:spTree>
    <p:extLst>
      <p:ext uri="{BB962C8B-B14F-4D97-AF65-F5344CB8AC3E}">
        <p14:creationId xmlns:p14="http://schemas.microsoft.com/office/powerpoint/2010/main" val="235048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2A609F-7594-4BF7-9BD6-52E9003C024B}" type="datetimeFigureOut">
              <a:rPr lang="en-US" smtClean="0"/>
              <a:t>7/1/2022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86B8AF-0E63-44F3-9758-1B7AD745767E}" type="slidenum">
              <a:rPr lang="en-US" smtClean="0"/>
              <a:t>‹#›</a:t>
            </a:fld>
            <a:endParaRPr lang="en-US" dirty="0"/>
          </a:p>
        </p:txBody>
      </p:sp>
    </p:spTree>
    <p:extLst>
      <p:ext uri="{BB962C8B-B14F-4D97-AF65-F5344CB8AC3E}">
        <p14:creationId xmlns:p14="http://schemas.microsoft.com/office/powerpoint/2010/main" val="1161556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2A609F-7594-4BF7-9BD6-52E9003C024B}" type="datetimeFigureOut">
              <a:rPr lang="en-US" smtClean="0"/>
              <a:t>7/1/2022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86B8AF-0E63-44F3-9758-1B7AD745767E}" type="slidenum">
              <a:rPr lang="en-US" smtClean="0"/>
              <a:t>‹#›</a:t>
            </a:fld>
            <a:endParaRPr lang="en-US" dirty="0"/>
          </a:p>
        </p:txBody>
      </p:sp>
    </p:spTree>
    <p:extLst>
      <p:ext uri="{BB962C8B-B14F-4D97-AF65-F5344CB8AC3E}">
        <p14:creationId xmlns:p14="http://schemas.microsoft.com/office/powerpoint/2010/main" val="1037628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2A609F-7594-4BF7-9BD6-52E9003C024B}" type="datetimeFigureOut">
              <a:rPr lang="en-US" smtClean="0"/>
              <a:t>7/1/2022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86B8AF-0E63-44F3-9758-1B7AD745767E}" type="slidenum">
              <a:rPr lang="en-US" smtClean="0"/>
              <a:t>‹#›</a:t>
            </a:fld>
            <a:endParaRPr lang="en-US" dirty="0"/>
          </a:p>
        </p:txBody>
      </p:sp>
    </p:spTree>
    <p:extLst>
      <p:ext uri="{BB962C8B-B14F-4D97-AF65-F5344CB8AC3E}">
        <p14:creationId xmlns:p14="http://schemas.microsoft.com/office/powerpoint/2010/main" val="2694427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2A609F-7594-4BF7-9BD6-52E9003C024B}" type="datetimeFigureOut">
              <a:rPr lang="en-US" smtClean="0"/>
              <a:t>7/1/2022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86B8AF-0E63-44F3-9758-1B7AD745767E}" type="slidenum">
              <a:rPr lang="en-US" smtClean="0"/>
              <a:t>‹#›</a:t>
            </a:fld>
            <a:endParaRPr lang="en-US" dirty="0"/>
          </a:p>
        </p:txBody>
      </p:sp>
    </p:spTree>
    <p:extLst>
      <p:ext uri="{BB962C8B-B14F-4D97-AF65-F5344CB8AC3E}">
        <p14:creationId xmlns:p14="http://schemas.microsoft.com/office/powerpoint/2010/main" val="707725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2A609F-7594-4BF7-9BD6-52E9003C024B}" type="datetimeFigureOut">
              <a:rPr lang="en-US" smtClean="0"/>
              <a:t>7/1/2022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86B8AF-0E63-44F3-9758-1B7AD745767E}" type="slidenum">
              <a:rPr lang="en-US" smtClean="0"/>
              <a:t>‹#›</a:t>
            </a:fld>
            <a:endParaRPr lang="en-US" dirty="0"/>
          </a:p>
        </p:txBody>
      </p:sp>
    </p:spTree>
    <p:extLst>
      <p:ext uri="{BB962C8B-B14F-4D97-AF65-F5344CB8AC3E}">
        <p14:creationId xmlns:p14="http://schemas.microsoft.com/office/powerpoint/2010/main" val="109798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2A609F-7594-4BF7-9BD6-52E9003C024B}" type="datetimeFigureOut">
              <a:rPr lang="en-US" smtClean="0"/>
              <a:t>7/1/2022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86B8AF-0E63-44F3-9758-1B7AD745767E}" type="slidenum">
              <a:rPr lang="en-US" smtClean="0"/>
              <a:t>‹#›</a:t>
            </a:fld>
            <a:endParaRPr lang="en-US" dirty="0"/>
          </a:p>
        </p:txBody>
      </p:sp>
    </p:spTree>
    <p:extLst>
      <p:ext uri="{BB962C8B-B14F-4D97-AF65-F5344CB8AC3E}">
        <p14:creationId xmlns:p14="http://schemas.microsoft.com/office/powerpoint/2010/main" val="921993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A609F-7594-4BF7-9BD6-52E9003C024B}" type="datetimeFigureOut">
              <a:rPr lang="en-US" smtClean="0"/>
              <a:t>7/1/2022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86B8AF-0E63-44F3-9758-1B7AD745767E}" type="slidenum">
              <a:rPr lang="en-US" smtClean="0"/>
              <a:t>‹#›</a:t>
            </a:fld>
            <a:endParaRPr lang="en-US" dirty="0"/>
          </a:p>
        </p:txBody>
      </p:sp>
    </p:spTree>
    <p:extLst>
      <p:ext uri="{BB962C8B-B14F-4D97-AF65-F5344CB8AC3E}">
        <p14:creationId xmlns:p14="http://schemas.microsoft.com/office/powerpoint/2010/main" val="1715791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12A609F-7594-4BF7-9BD6-52E9003C024B}" type="datetimeFigureOut">
              <a:rPr lang="en-US" smtClean="0"/>
              <a:t>7/1/2022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86B8AF-0E63-44F3-9758-1B7AD745767E}" type="slidenum">
              <a:rPr lang="en-US" smtClean="0"/>
              <a:t>‹#›</a:t>
            </a:fld>
            <a:endParaRPr lang="en-US" dirty="0"/>
          </a:p>
        </p:txBody>
      </p:sp>
    </p:spTree>
    <p:extLst>
      <p:ext uri="{BB962C8B-B14F-4D97-AF65-F5344CB8AC3E}">
        <p14:creationId xmlns:p14="http://schemas.microsoft.com/office/powerpoint/2010/main" val="3545157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12A609F-7594-4BF7-9BD6-52E9003C024B}" type="datetimeFigureOut">
              <a:rPr lang="en-US" smtClean="0"/>
              <a:t>7/1/2022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86B8AF-0E63-44F3-9758-1B7AD745767E}" type="slidenum">
              <a:rPr lang="en-US" smtClean="0"/>
              <a:t>‹#›</a:t>
            </a:fld>
            <a:endParaRPr lang="en-US" dirty="0"/>
          </a:p>
        </p:txBody>
      </p:sp>
    </p:spTree>
    <p:extLst>
      <p:ext uri="{BB962C8B-B14F-4D97-AF65-F5344CB8AC3E}">
        <p14:creationId xmlns:p14="http://schemas.microsoft.com/office/powerpoint/2010/main" val="265320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A609F-7594-4BF7-9BD6-52E9003C024B}" type="datetimeFigureOut">
              <a:rPr lang="en-US" smtClean="0"/>
              <a:t>7/1/2022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6B8AF-0E63-44F3-9758-1B7AD745767E}" type="slidenum">
              <a:rPr lang="en-US" smtClean="0"/>
              <a:t>‹#›</a:t>
            </a:fld>
            <a:endParaRPr lang="en-US" dirty="0"/>
          </a:p>
        </p:txBody>
      </p:sp>
    </p:spTree>
    <p:extLst>
      <p:ext uri="{BB962C8B-B14F-4D97-AF65-F5344CB8AC3E}">
        <p14:creationId xmlns:p14="http://schemas.microsoft.com/office/powerpoint/2010/main" val="2177159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2.jpg"/><Relationship Id="rId7"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www.google.com/url?sa=i&amp;rct=j&amp;q=&amp;esrc=s&amp;source=images&amp;cd=&amp;cad=rja&amp;uact=8&amp;ved=0ahUKEwiZ2sC_57bNAhUXJ1IKHSLlBa4QjRwIBw&amp;url=http://ktla.com/2016/03/24/two-walnut-area-schools-evacuated-amid-possible-bomb-threats-lasd/&amp;bvm=bv.124817099,d.aXo&amp;psig=AFQjCNGoYMuiRMgDMosgOR6T63UPxlHekg&amp;ust=1466519058249363" TargetMode="Externa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baylor.edu/dps/index.php?id=973173" TargetMode="External"/><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3" Type="http://schemas.openxmlformats.org/officeDocument/2006/relationships/hyperlink" Target="https://www.baylor.edu/dps/index.php?id=973172" TargetMode="External"/><Relationship Id="rId2" Type="http://schemas.openxmlformats.org/officeDocument/2006/relationships/image" Target="../media/image18.jpeg"/><Relationship Id="rId1" Type="http://schemas.openxmlformats.org/officeDocument/2006/relationships/slideLayout" Target="../slideLayouts/slideLayout7.xml"/><Relationship Id="rId4" Type="http://schemas.openxmlformats.org/officeDocument/2006/relationships/hyperlink" Target="https://www.baylor.edu/dps/index.php?id=97317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bayloru.maps.arcgis.com/apps/MapSeries/index.html?appid=0197bab3c6834f5595a0dfcc229b8781" TargetMode="Externa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bayloru.maps.arcgis.com/apps/MapSeries/index.html?appid=0197bab3c6834f5595a0dfcc229b8781" TargetMode="External"/><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bayloru.maps.arcgis.com/apps/MapSeries/index.html?appid=0197bab3c6834f5595a0dfcc229b8781" TargetMode="External"/><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baylor.edu/" TargetMode="External"/><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hyperlink" Target="https://www.baylor.edu/facebook/"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bearweb.baylor.edu/" TargetMode="External"/><Relationship Id="rId2" Type="http://schemas.openxmlformats.org/officeDocument/2006/relationships/image" Target="../media/image13.jpeg"/><Relationship Id="rId1" Type="http://schemas.openxmlformats.org/officeDocument/2006/relationships/slideLayout" Target="../slideLayouts/slideLayout7.xml"/><Relationship Id="rId5" Type="http://schemas.openxmlformats.org/officeDocument/2006/relationships/hyperlink" Target="https://www.baylor.edu/ignite/" TargetMode="External"/><Relationship Id="rId4" Type="http://schemas.openxmlformats.org/officeDocument/2006/relationships/hyperlink" Target="https://www.baylor.edu/dps/doc.php/238794.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240991" cy="199248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037514"/>
            <a:ext cx="3240991" cy="187867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55580" y="0"/>
            <a:ext cx="3236421" cy="1992488"/>
          </a:xfrm>
          <a:prstGeom prst="rect">
            <a:avLst/>
          </a:prstGeom>
        </p:spPr>
      </p:pic>
      <p:pic>
        <p:nvPicPr>
          <p:cNvPr id="1026" name="Picture 2" descr="https://tribktla.files.wordpress.com/2016/03/mt-sac-evacuated.jpg?quality=85&amp;strip=all&amp;w=400&amp;h=225&amp;crop=1">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55580" y="5037514"/>
            <a:ext cx="3236420" cy="182048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432847" y="2202872"/>
            <a:ext cx="3574473" cy="2000548"/>
          </a:xfrm>
          <a:prstGeom prst="rect">
            <a:avLst/>
          </a:prstGeom>
          <a:noFill/>
        </p:spPr>
        <p:txBody>
          <a:bodyPr wrap="square" rtlCol="0">
            <a:spAutoFit/>
          </a:bodyPr>
          <a:lstStyle/>
          <a:p>
            <a:pPr algn="ctr"/>
            <a:r>
              <a:rPr lang="en-US" sz="3200" b="1" dirty="0">
                <a:effectLst>
                  <a:outerShdw blurRad="38100" dist="38100" dir="2700000" algn="tl">
                    <a:srgbClr val="000000">
                      <a:alpha val="43137"/>
                    </a:srgbClr>
                  </a:outerShdw>
                </a:effectLst>
              </a:rPr>
              <a:t>Faculty &amp; Staff</a:t>
            </a:r>
          </a:p>
          <a:p>
            <a:pPr algn="ctr"/>
            <a:r>
              <a:rPr lang="en-US" sz="3200" b="1" dirty="0">
                <a:effectLst>
                  <a:outerShdw blurRad="38100" dist="38100" dir="2700000" algn="tl">
                    <a:srgbClr val="000000">
                      <a:alpha val="43137"/>
                    </a:srgbClr>
                  </a:outerShdw>
                </a:effectLst>
              </a:rPr>
              <a:t>Emergency Guide</a:t>
            </a:r>
          </a:p>
          <a:p>
            <a:pPr algn="ctr"/>
            <a:endParaRPr lang="en-US" b="1" dirty="0">
              <a:effectLst>
                <a:outerShdw blurRad="38100" dist="38100" dir="2700000" algn="tl">
                  <a:srgbClr val="000000">
                    <a:alpha val="43137"/>
                  </a:srgbClr>
                </a:outerShdw>
              </a:effectLst>
            </a:endParaRPr>
          </a:p>
          <a:p>
            <a:pPr algn="ctr"/>
            <a:r>
              <a:rPr lang="en-US" sz="1400" b="1" dirty="0">
                <a:effectLst>
                  <a:outerShdw blurRad="38100" dist="38100" dir="2700000" algn="tl">
                    <a:srgbClr val="000000">
                      <a:alpha val="43137"/>
                    </a:srgbClr>
                  </a:outerShdw>
                </a:effectLst>
              </a:rPr>
              <a:t>Baylor Department of Public Safety</a:t>
            </a:r>
          </a:p>
          <a:p>
            <a:pPr algn="ctr"/>
            <a:r>
              <a:rPr lang="en-US" sz="1400" b="1" dirty="0">
                <a:effectLst>
                  <a:outerShdw blurRad="38100" dist="38100" dir="2700000" algn="tl">
                    <a:srgbClr val="000000">
                      <a:alpha val="43137"/>
                    </a:srgbClr>
                  </a:outerShdw>
                </a:effectLst>
              </a:rPr>
              <a:t>(254) 710-2222</a:t>
            </a:r>
          </a:p>
          <a:p>
            <a:pPr algn="ctr"/>
            <a:r>
              <a:rPr lang="en-US" sz="1400" b="1" dirty="0">
                <a:effectLst>
                  <a:outerShdw blurRad="38100" dist="38100" dir="2700000" algn="tl">
                    <a:srgbClr val="000000">
                      <a:alpha val="43137"/>
                    </a:srgbClr>
                  </a:outerShdw>
                </a:effectLst>
              </a:rPr>
              <a:t>Baylor.edu/emergency</a:t>
            </a:r>
          </a:p>
        </p:txBody>
      </p:sp>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57970" y="4861729"/>
            <a:ext cx="1924225" cy="1898682"/>
          </a:xfrm>
          <a:prstGeom prst="rect">
            <a:avLst/>
          </a:prstGeom>
        </p:spPr>
      </p:pic>
      <p:sp>
        <p:nvSpPr>
          <p:cNvPr id="10" name="TextBox 9"/>
          <p:cNvSpPr txBox="1"/>
          <p:nvPr/>
        </p:nvSpPr>
        <p:spPr>
          <a:xfrm>
            <a:off x="0" y="2878654"/>
            <a:ext cx="3444404" cy="1200329"/>
          </a:xfrm>
          <a:prstGeom prst="rect">
            <a:avLst/>
          </a:prstGeom>
          <a:noFill/>
        </p:spPr>
        <p:txBody>
          <a:bodyPr wrap="none" rtlCol="0">
            <a:spAutoFit/>
          </a:bodyPr>
          <a:lstStyle/>
          <a:p>
            <a:r>
              <a:rPr lang="en-US" dirty="0"/>
              <a:t>Do:</a:t>
            </a:r>
          </a:p>
          <a:p>
            <a:pPr marL="285750" indent="-285750">
              <a:buFont typeface="Wingdings" panose="05000000000000000000" pitchFamily="2" charset="2"/>
              <a:buChar char="q"/>
            </a:pPr>
            <a:r>
              <a:rPr lang="en-US" dirty="0"/>
              <a:t>Be Aware of your Surroundings.</a:t>
            </a:r>
          </a:p>
          <a:p>
            <a:pPr marL="285750" indent="-285750">
              <a:buFont typeface="Wingdings" panose="05000000000000000000" pitchFamily="2" charset="2"/>
              <a:buChar char="q"/>
            </a:pPr>
            <a:r>
              <a:rPr lang="en-US" dirty="0"/>
              <a:t>Act Quickly</a:t>
            </a:r>
          </a:p>
          <a:p>
            <a:pPr marL="285750" indent="-285750">
              <a:buFont typeface="Wingdings" panose="05000000000000000000" pitchFamily="2" charset="2"/>
              <a:buChar char="q"/>
            </a:pPr>
            <a:r>
              <a:rPr lang="en-US" dirty="0"/>
              <a:t>Take charge of students</a:t>
            </a:r>
          </a:p>
        </p:txBody>
      </p:sp>
      <p:sp>
        <p:nvSpPr>
          <p:cNvPr id="11" name="TextBox 10"/>
          <p:cNvSpPr txBox="1"/>
          <p:nvPr/>
        </p:nvSpPr>
        <p:spPr>
          <a:xfrm>
            <a:off x="8955580" y="2720713"/>
            <a:ext cx="3236419" cy="1754326"/>
          </a:xfrm>
          <a:prstGeom prst="rect">
            <a:avLst/>
          </a:prstGeom>
          <a:noFill/>
        </p:spPr>
        <p:txBody>
          <a:bodyPr wrap="square" rtlCol="0">
            <a:spAutoFit/>
          </a:bodyPr>
          <a:lstStyle/>
          <a:p>
            <a:r>
              <a:rPr lang="en-US" dirty="0"/>
              <a:t>Don’t:</a:t>
            </a:r>
          </a:p>
          <a:p>
            <a:pPr marL="285750" indent="-285750">
              <a:buFont typeface="Wingdings" panose="05000000000000000000" pitchFamily="2" charset="2"/>
              <a:buChar char="q"/>
            </a:pPr>
            <a:r>
              <a:rPr lang="en-US" dirty="0"/>
              <a:t>Have “Tunnel Vision” during an incident.</a:t>
            </a:r>
          </a:p>
          <a:p>
            <a:pPr marL="285750" indent="-285750">
              <a:buFont typeface="Wingdings" panose="05000000000000000000" pitchFamily="2" charset="2"/>
              <a:buChar char="q"/>
            </a:pPr>
            <a:r>
              <a:rPr lang="en-US" dirty="0"/>
              <a:t>Allow denial to slow your response.</a:t>
            </a:r>
          </a:p>
          <a:p>
            <a:pPr marL="285750" indent="-285750">
              <a:buFont typeface="Wingdings" panose="05000000000000000000" pitchFamily="2" charset="2"/>
              <a:buChar char="q"/>
            </a:pPr>
            <a:r>
              <a:rPr lang="en-US" dirty="0"/>
              <a:t>Allow confusion.</a:t>
            </a:r>
          </a:p>
        </p:txBody>
      </p:sp>
      <p:pic>
        <p:nvPicPr>
          <p:cNvPr id="3" name="Picture 2" descr="A drawing of a face&#10;&#10;Description automatically generated">
            <a:extLst>
              <a:ext uri="{FF2B5EF4-FFF2-40B4-BE49-F238E27FC236}">
                <a16:creationId xmlns:a16="http://schemas.microsoft.com/office/drawing/2014/main" id="{3947208E-1208-4470-9986-DD2F497E6B0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57660" y="-255136"/>
            <a:ext cx="4124844" cy="2458008"/>
          </a:xfrm>
          <a:prstGeom prst="rect">
            <a:avLst/>
          </a:prstGeom>
        </p:spPr>
      </p:pic>
    </p:spTree>
    <p:extLst>
      <p:ext uri="{BB962C8B-B14F-4D97-AF65-F5344CB8AC3E}">
        <p14:creationId xmlns:p14="http://schemas.microsoft.com/office/powerpoint/2010/main" val="2584609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3058" y="741797"/>
            <a:ext cx="8797636" cy="5570756"/>
          </a:xfrm>
          <a:prstGeom prst="rect">
            <a:avLst/>
          </a:prstGeom>
        </p:spPr>
        <p:txBody>
          <a:bodyPr wrap="square">
            <a:spAutoFit/>
          </a:bodyPr>
          <a:lstStyle/>
          <a:p>
            <a:r>
              <a:rPr lang="en-US" sz="3200" dirty="0">
                <a:solidFill>
                  <a:schemeClr val="accent2">
                    <a:lumMod val="75000"/>
                  </a:schemeClr>
                </a:solidFill>
              </a:rPr>
              <a:t>BAYLOR</a:t>
            </a:r>
            <a:r>
              <a:rPr lang="en-US" sz="3200" b="1" dirty="0">
                <a:solidFill>
                  <a:schemeClr val="accent2">
                    <a:lumMod val="75000"/>
                  </a:schemeClr>
                </a:solidFill>
              </a:rPr>
              <a:t>ALERT! </a:t>
            </a:r>
          </a:p>
          <a:p>
            <a:r>
              <a:rPr lang="en-US" dirty="0"/>
              <a:t>EMERGENCY NOTIFICATION SYSTEM - CONTINUED</a:t>
            </a:r>
          </a:p>
          <a:p>
            <a:endParaRPr lang="en-US" dirty="0"/>
          </a:p>
          <a:p>
            <a:r>
              <a:rPr lang="en-US" dirty="0"/>
              <a:t>All initial messages will provide a brief description of the emergency type.  When additional information is available a text may be sent direct to students, staff and faculty with further instructions.  The information you receive may caution you to avoid certain areas of the campus, let you know if classes are canceled due to an emergency, or provide vital information on what actions you need to take if you are on campus during such a situation.</a:t>
            </a:r>
          </a:p>
          <a:p>
            <a:endParaRPr lang="en-US" dirty="0"/>
          </a:p>
          <a:p>
            <a:r>
              <a:rPr lang="en-US" dirty="0"/>
              <a:t>Notifications are given to the entire community due to the size of the campus, the frequency of movement within the campus by community members, and the concept of keeping the entire community aware of significant emergencies.</a:t>
            </a:r>
          </a:p>
          <a:p>
            <a:endParaRPr lang="en-US" dirty="0"/>
          </a:p>
          <a:p>
            <a:r>
              <a:rPr lang="en-US" dirty="0"/>
              <a:t>Review your contact information in Bearweb by clicking on “View &amp; Update cell phone information” and “View &amp; Update Baylor Alert cell phone information.”</a:t>
            </a:r>
          </a:p>
          <a:p>
            <a:endParaRPr lang="en-US" dirty="0"/>
          </a:p>
          <a:p>
            <a:r>
              <a:rPr lang="en-US" dirty="0"/>
              <a:t>If you receive a Baylor Alert, please share the information immediately.</a:t>
            </a:r>
          </a:p>
          <a:p>
            <a:endParaRPr lang="en-US" dirty="0"/>
          </a:p>
          <a:p>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3346" y="436418"/>
            <a:ext cx="1359132" cy="1359132"/>
          </a:xfrm>
          <a:prstGeom prst="rect">
            <a:avLst/>
          </a:prstGeom>
        </p:spPr>
      </p:pic>
    </p:spTree>
    <p:extLst>
      <p:ext uri="{BB962C8B-B14F-4D97-AF65-F5344CB8AC3E}">
        <p14:creationId xmlns:p14="http://schemas.microsoft.com/office/powerpoint/2010/main" val="88512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2889432-6DCF-4996-AE62-35C3934925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3346" y="436418"/>
            <a:ext cx="1359132" cy="1359132"/>
          </a:xfrm>
          <a:prstGeom prst="rect">
            <a:avLst/>
          </a:prstGeom>
        </p:spPr>
      </p:pic>
      <p:sp>
        <p:nvSpPr>
          <p:cNvPr id="3" name="TextBox 2">
            <a:extLst>
              <a:ext uri="{FF2B5EF4-FFF2-40B4-BE49-F238E27FC236}">
                <a16:creationId xmlns:a16="http://schemas.microsoft.com/office/drawing/2014/main" id="{34C1F6E1-3B83-4A43-9556-6FA2FAC7C960}"/>
              </a:ext>
            </a:extLst>
          </p:cNvPr>
          <p:cNvSpPr txBox="1"/>
          <p:nvPr/>
        </p:nvSpPr>
        <p:spPr>
          <a:xfrm>
            <a:off x="2130804" y="320456"/>
            <a:ext cx="9739618" cy="7294305"/>
          </a:xfrm>
          <a:prstGeom prst="rect">
            <a:avLst/>
          </a:prstGeom>
          <a:noFill/>
        </p:spPr>
        <p:txBody>
          <a:bodyPr wrap="square" rtlCol="0">
            <a:spAutoFit/>
          </a:bodyPr>
          <a:lstStyle/>
          <a:p>
            <a:r>
              <a:rPr lang="en-US" sz="3200" b="1" dirty="0">
                <a:solidFill>
                  <a:schemeClr val="accent6"/>
                </a:solidFill>
              </a:rPr>
              <a:t>BU CAMPUS GUARDIAN</a:t>
            </a:r>
          </a:p>
          <a:p>
            <a:endParaRPr lang="en-US" sz="1200" b="1" dirty="0"/>
          </a:p>
          <a:p>
            <a:r>
              <a:rPr lang="en-US" dirty="0"/>
              <a:t>The BU Campus guardian Mobile Safety Application can turn your smartphone into a personal safety device!  Quickly contact University Police in case of an emergency by phone call or text.  Follow the link for additional information:  </a:t>
            </a:r>
            <a:r>
              <a:rPr lang="en-US" u="sng" dirty="0">
                <a:solidFill>
                  <a:srgbClr val="0563C1"/>
                </a:solidFill>
                <a:effectLst/>
                <a:latin typeface="Calibri" panose="020F0502020204030204" pitchFamily="34" charset="0"/>
                <a:ea typeface="Calibri" panose="020F0502020204030204" pitchFamily="34" charset="0"/>
                <a:hlinkClick r:id="rId3"/>
              </a:rPr>
              <a:t>https://www.baylor.edu/dps/index.php?id=973173</a:t>
            </a:r>
            <a:endParaRPr lang="en-US" dirty="0">
              <a:effectLst/>
              <a:latin typeface="Calibri" panose="020F0502020204030204" pitchFamily="34" charset="0"/>
              <a:ea typeface="Calibri" panose="020F0502020204030204" pitchFamily="34" charset="0"/>
            </a:endParaRPr>
          </a:p>
          <a:p>
            <a:endParaRPr lang="en-US" sz="1200" dirty="0"/>
          </a:p>
          <a:p>
            <a:r>
              <a:rPr lang="en-US" b="1" dirty="0"/>
              <a:t>To Download the free BU Campus guardian App:</a:t>
            </a:r>
          </a:p>
          <a:p>
            <a:pPr marL="285750" indent="-285750">
              <a:buFont typeface="Arial" panose="020B0604020202020204" pitchFamily="34" charset="0"/>
              <a:buChar char="•"/>
            </a:pPr>
            <a:r>
              <a:rPr lang="en-US" dirty="0"/>
              <a:t>Go to you’re Apple App Store or Google Play Store and search for Rave Guardian</a:t>
            </a:r>
          </a:p>
          <a:p>
            <a:pPr marL="285750" indent="-285750">
              <a:buFont typeface="Arial" panose="020B0604020202020204" pitchFamily="34" charset="0"/>
              <a:buChar char="•"/>
            </a:pPr>
            <a:r>
              <a:rPr lang="en-US" dirty="0"/>
              <a:t>As part of the download, you will be asked to create a simple safety profile and enter your Baylor email.  Provide as much information as possible when setting up your profile.</a:t>
            </a:r>
          </a:p>
          <a:p>
            <a:pPr marL="285750" indent="-285750">
              <a:buFont typeface="Arial" panose="020B0604020202020204" pitchFamily="34" charset="0"/>
              <a:buChar char="•"/>
            </a:pPr>
            <a:r>
              <a:rPr lang="en-US" dirty="0"/>
              <a:t>The final step is to reply to an email that will be sent to you by Rave Guardian, this will complete the configuration of the app of your mobile device.</a:t>
            </a:r>
          </a:p>
          <a:p>
            <a:endParaRPr lang="en-US" sz="1200" b="1" dirty="0"/>
          </a:p>
          <a:p>
            <a:r>
              <a:rPr lang="en-US" b="1" dirty="0"/>
              <a:t>Safety files for Faster Emergency Response</a:t>
            </a:r>
          </a:p>
          <a:p>
            <a:pPr marL="285750" indent="-285750">
              <a:buFont typeface="Arial" panose="020B0604020202020204" pitchFamily="34" charset="0"/>
              <a:buChar char="•"/>
            </a:pPr>
            <a:r>
              <a:rPr lang="en-US" dirty="0"/>
              <a:t>Your safety profile contains details such as your campus residence hall or office location, medical condition or other pertinent information.  This information is automatically presented to the police dispatcher during an emergency call for paster, more precise response.</a:t>
            </a:r>
          </a:p>
          <a:p>
            <a:pPr marL="285750" indent="-285750">
              <a:buFont typeface="Arial" panose="020B0604020202020204" pitchFamily="34" charset="0"/>
              <a:buChar char="•"/>
            </a:pPr>
            <a:r>
              <a:rPr lang="en-US" dirty="0"/>
              <a:t>This data isn’t shared with police until activation occurs either by call, text or expired safety timer.</a:t>
            </a:r>
          </a:p>
          <a:p>
            <a:endParaRPr lang="en-US" sz="1200" dirty="0"/>
          </a:p>
          <a:p>
            <a:r>
              <a:rPr lang="en-US" b="1" dirty="0"/>
              <a:t>Emergency Call Buttons</a:t>
            </a:r>
          </a:p>
          <a:p>
            <a:pPr marL="285750" indent="-285750">
              <a:buFont typeface="Arial" panose="020B0604020202020204" pitchFamily="34" charset="0"/>
              <a:buChar char="•"/>
            </a:pPr>
            <a:r>
              <a:rPr lang="en-US" dirty="0"/>
              <a:t>Through your mobile device, a user can send an alert to the Baylor Police Communications Center with one-click, automatically providing the users information and GPS location.</a:t>
            </a:r>
          </a:p>
          <a:p>
            <a:pPr marL="285750" indent="-285750">
              <a:buFont typeface="Arial" panose="020B0604020202020204" pitchFamily="34" charset="0"/>
              <a:buChar char="•"/>
            </a:pPr>
            <a:r>
              <a:rPr lang="en-US" dirty="0"/>
              <a:t>If off campus you can call the local 911 call center with one button click.</a:t>
            </a:r>
          </a:p>
          <a:p>
            <a:pPr marL="285750" indent="-285750">
              <a:buFont typeface="Arial" panose="020B0604020202020204" pitchFamily="34" charset="0"/>
              <a:buChar char="•"/>
            </a:pPr>
            <a:endParaRPr lang="en-US" sz="1600" dirty="0"/>
          </a:p>
          <a:p>
            <a:endParaRPr lang="en-US" sz="1600" dirty="0"/>
          </a:p>
          <a:p>
            <a:pPr marL="285750" indent="-285750">
              <a:buFont typeface="Arial" panose="020B0604020202020204" pitchFamily="34" charset="0"/>
              <a:buChar char="•"/>
            </a:pPr>
            <a:endParaRPr lang="en-US" sz="1600" dirty="0"/>
          </a:p>
          <a:p>
            <a:endParaRPr lang="en-US" sz="1600" dirty="0"/>
          </a:p>
        </p:txBody>
      </p:sp>
    </p:spTree>
    <p:extLst>
      <p:ext uri="{BB962C8B-B14F-4D97-AF65-F5344CB8AC3E}">
        <p14:creationId xmlns:p14="http://schemas.microsoft.com/office/powerpoint/2010/main" val="129576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722" y="428105"/>
            <a:ext cx="1267691" cy="1267691"/>
          </a:xfrm>
          <a:prstGeom prst="rect">
            <a:avLst/>
          </a:prstGeom>
        </p:spPr>
      </p:pic>
      <p:sp>
        <p:nvSpPr>
          <p:cNvPr id="3" name="TextBox 2"/>
          <p:cNvSpPr txBox="1"/>
          <p:nvPr/>
        </p:nvSpPr>
        <p:spPr>
          <a:xfrm>
            <a:off x="2335877" y="428105"/>
            <a:ext cx="8986058" cy="6124754"/>
          </a:xfrm>
          <a:prstGeom prst="rect">
            <a:avLst/>
          </a:prstGeom>
          <a:noFill/>
        </p:spPr>
        <p:txBody>
          <a:bodyPr wrap="square" rtlCol="0">
            <a:spAutoFit/>
          </a:bodyPr>
          <a:lstStyle/>
          <a:p>
            <a:r>
              <a:rPr lang="en-US" sz="3200" dirty="0">
                <a:solidFill>
                  <a:srgbClr val="7030A0"/>
                </a:solidFill>
              </a:rPr>
              <a:t>Criminal Incident / Suspicious Activity</a:t>
            </a:r>
          </a:p>
          <a:p>
            <a:endParaRPr lang="en-US" dirty="0"/>
          </a:p>
          <a:p>
            <a:r>
              <a:rPr lang="en-US" b="1" dirty="0"/>
              <a:t>Contact Baylor Police (254) 710-2222.</a:t>
            </a:r>
          </a:p>
          <a:p>
            <a:endParaRPr lang="en-US" b="1" dirty="0"/>
          </a:p>
          <a:p>
            <a:pPr marL="285750" indent="-285750">
              <a:buFont typeface="Wingdings" panose="05000000000000000000" pitchFamily="2" charset="2"/>
              <a:buChar char="q"/>
            </a:pPr>
            <a:r>
              <a:rPr lang="en-US" dirty="0"/>
              <a:t>Remember – when in doubt, give us a shout!</a:t>
            </a:r>
          </a:p>
          <a:p>
            <a:endParaRPr lang="en-US" dirty="0"/>
          </a:p>
          <a:p>
            <a:r>
              <a:rPr lang="en-US" b="1" dirty="0"/>
              <a:t>Be prepared to tell the dispatcher:</a:t>
            </a:r>
          </a:p>
          <a:p>
            <a:endParaRPr lang="en-US" b="1" dirty="0"/>
          </a:p>
          <a:p>
            <a:pPr marL="285750" indent="-285750">
              <a:buFont typeface="Wingdings" panose="05000000000000000000" pitchFamily="2" charset="2"/>
              <a:buChar char="q"/>
            </a:pPr>
            <a:r>
              <a:rPr lang="en-US" dirty="0"/>
              <a:t>Your name</a:t>
            </a:r>
          </a:p>
          <a:p>
            <a:pPr marL="285750" indent="-285750">
              <a:buFont typeface="Wingdings" panose="05000000000000000000" pitchFamily="2" charset="2"/>
              <a:buChar char="q"/>
            </a:pPr>
            <a:r>
              <a:rPr lang="en-US" dirty="0"/>
              <a:t>Your phone number</a:t>
            </a:r>
          </a:p>
          <a:p>
            <a:pPr marL="285750" indent="-285750">
              <a:buFont typeface="Wingdings" panose="05000000000000000000" pitchFamily="2" charset="2"/>
              <a:buChar char="q"/>
            </a:pPr>
            <a:r>
              <a:rPr lang="en-US" dirty="0"/>
              <a:t>If the incident is still in progress</a:t>
            </a:r>
          </a:p>
          <a:p>
            <a:pPr marL="285750" indent="-285750">
              <a:buFont typeface="Wingdings" panose="05000000000000000000" pitchFamily="2" charset="2"/>
              <a:buChar char="q"/>
            </a:pPr>
            <a:r>
              <a:rPr lang="en-US" dirty="0"/>
              <a:t>The exact location of the incident</a:t>
            </a:r>
          </a:p>
          <a:p>
            <a:pPr marL="285750" indent="-285750">
              <a:buFont typeface="Wingdings" panose="05000000000000000000" pitchFamily="2" charset="2"/>
              <a:buChar char="q"/>
            </a:pPr>
            <a:r>
              <a:rPr lang="en-US" dirty="0"/>
              <a:t>The nature of the incident (Who, What, Where, When, and Why)</a:t>
            </a:r>
          </a:p>
          <a:p>
            <a:pPr marL="285750" indent="-285750">
              <a:buFont typeface="Wingdings" panose="05000000000000000000" pitchFamily="2" charset="2"/>
              <a:buChar char="q"/>
            </a:pPr>
            <a:r>
              <a:rPr lang="en-US" dirty="0"/>
              <a:t>Best available description of any suspect(s)</a:t>
            </a:r>
          </a:p>
          <a:p>
            <a:pPr marL="285750" indent="-285750">
              <a:buFont typeface="Wingdings" panose="05000000000000000000" pitchFamily="2" charset="2"/>
              <a:buChar char="q"/>
            </a:pPr>
            <a:r>
              <a:rPr lang="en-US" dirty="0"/>
              <a:t>If the suspect(s) are leaving or have left, their direction of travel and mode of travel, (by foot, bike or vehicle)</a:t>
            </a:r>
          </a:p>
          <a:p>
            <a:pPr marL="285750" indent="-285750">
              <a:buFont typeface="Wingdings" panose="05000000000000000000" pitchFamily="2" charset="2"/>
              <a:buChar char="q"/>
            </a:pPr>
            <a:r>
              <a:rPr lang="en-US" dirty="0"/>
              <a:t>Location where the police officer can meet you</a:t>
            </a:r>
          </a:p>
          <a:p>
            <a:pPr marL="285750" indent="-285750">
              <a:buFont typeface="Wingdings" panose="05000000000000000000" pitchFamily="2" charset="2"/>
              <a:buChar char="q"/>
            </a:pPr>
            <a:endParaRPr lang="en-US" dirty="0"/>
          </a:p>
          <a:p>
            <a:r>
              <a:rPr lang="en-US" dirty="0"/>
              <a:t>Stay on the line with the dispatcher until they release you.</a:t>
            </a:r>
          </a:p>
          <a:p>
            <a:endParaRPr lang="en-US" dirty="0"/>
          </a:p>
          <a:p>
            <a:r>
              <a:rPr lang="en-US" dirty="0"/>
              <a:t>For in-progress incidents, the dispatcher will keep you on the phone until the officer arrives.</a:t>
            </a:r>
          </a:p>
        </p:txBody>
      </p:sp>
    </p:spTree>
    <p:extLst>
      <p:ext uri="{BB962C8B-B14F-4D97-AF65-F5344CB8AC3E}">
        <p14:creationId xmlns:p14="http://schemas.microsoft.com/office/powerpoint/2010/main" val="1101721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410" y="436419"/>
            <a:ext cx="1325880" cy="1325880"/>
          </a:xfrm>
          <a:prstGeom prst="rect">
            <a:avLst/>
          </a:prstGeom>
        </p:spPr>
      </p:pic>
      <p:sp>
        <p:nvSpPr>
          <p:cNvPr id="3" name="TextBox 2"/>
          <p:cNvSpPr txBox="1"/>
          <p:nvPr/>
        </p:nvSpPr>
        <p:spPr>
          <a:xfrm>
            <a:off x="2468879" y="436419"/>
            <a:ext cx="9193877" cy="6032421"/>
          </a:xfrm>
          <a:prstGeom prst="rect">
            <a:avLst/>
          </a:prstGeom>
          <a:noFill/>
        </p:spPr>
        <p:txBody>
          <a:bodyPr wrap="square" rtlCol="0">
            <a:spAutoFit/>
          </a:bodyPr>
          <a:lstStyle/>
          <a:p>
            <a:r>
              <a:rPr lang="en-US" sz="3200" dirty="0">
                <a:solidFill>
                  <a:srgbClr val="00B0F0"/>
                </a:solidFill>
              </a:rPr>
              <a:t>Medical</a:t>
            </a:r>
          </a:p>
          <a:p>
            <a:r>
              <a:rPr lang="en-US" dirty="0">
                <a:solidFill>
                  <a:srgbClr val="00B0F0"/>
                </a:solidFill>
              </a:rPr>
              <a:t>Contact Baylor Police at (254) 710-2222 and tell the dispatcher that you require medical assistance.  Be prepared to provide the following information:</a:t>
            </a:r>
          </a:p>
          <a:p>
            <a:endParaRPr lang="en-US" sz="800" dirty="0">
              <a:solidFill>
                <a:srgbClr val="00B0F0"/>
              </a:solidFill>
            </a:endParaRPr>
          </a:p>
          <a:p>
            <a:pPr marL="285750" indent="-285750">
              <a:buFont typeface="Wingdings" panose="05000000000000000000" pitchFamily="2" charset="2"/>
              <a:buChar char="q"/>
            </a:pPr>
            <a:r>
              <a:rPr lang="en-US" dirty="0">
                <a:solidFill>
                  <a:srgbClr val="00B0F0"/>
                </a:solidFill>
              </a:rPr>
              <a:t>Location</a:t>
            </a:r>
          </a:p>
          <a:p>
            <a:pPr marL="285750" indent="-285750">
              <a:buFont typeface="Wingdings" panose="05000000000000000000" pitchFamily="2" charset="2"/>
              <a:buChar char="q"/>
            </a:pPr>
            <a:r>
              <a:rPr lang="en-US" dirty="0">
                <a:solidFill>
                  <a:srgbClr val="00B0F0"/>
                </a:solidFill>
              </a:rPr>
              <a:t>Type of injury</a:t>
            </a:r>
          </a:p>
          <a:p>
            <a:pPr marL="285750" indent="-285750">
              <a:buFont typeface="Wingdings" panose="05000000000000000000" pitchFamily="2" charset="2"/>
              <a:buChar char="q"/>
            </a:pPr>
            <a:r>
              <a:rPr lang="en-US" dirty="0">
                <a:solidFill>
                  <a:srgbClr val="00B0F0"/>
                </a:solidFill>
              </a:rPr>
              <a:t>Number injured</a:t>
            </a:r>
          </a:p>
          <a:p>
            <a:pPr marL="285750" indent="-285750">
              <a:buFont typeface="Wingdings" panose="05000000000000000000" pitchFamily="2" charset="2"/>
              <a:buChar char="q"/>
            </a:pPr>
            <a:r>
              <a:rPr lang="en-US" dirty="0">
                <a:solidFill>
                  <a:srgbClr val="00B0F0"/>
                </a:solidFill>
              </a:rPr>
              <a:t>Age and gender of the involved parties</a:t>
            </a:r>
          </a:p>
          <a:p>
            <a:pPr marL="285750" indent="-285750">
              <a:buFont typeface="Wingdings" panose="05000000000000000000" pitchFamily="2" charset="2"/>
              <a:buChar char="q"/>
            </a:pPr>
            <a:r>
              <a:rPr lang="en-US" dirty="0">
                <a:solidFill>
                  <a:srgbClr val="00B0F0"/>
                </a:solidFill>
              </a:rPr>
              <a:t>Is injured conscious?</a:t>
            </a:r>
          </a:p>
          <a:p>
            <a:pPr marL="285750" indent="-285750">
              <a:buFont typeface="Wingdings" panose="05000000000000000000" pitchFamily="2" charset="2"/>
              <a:buChar char="q"/>
            </a:pPr>
            <a:r>
              <a:rPr lang="en-US" dirty="0">
                <a:solidFill>
                  <a:srgbClr val="00B0F0"/>
                </a:solidFill>
              </a:rPr>
              <a:t>Is injured breathing?</a:t>
            </a:r>
          </a:p>
          <a:p>
            <a:pPr marL="285750" indent="-285750">
              <a:buFont typeface="Wingdings" panose="05000000000000000000" pitchFamily="2" charset="2"/>
              <a:buChar char="q"/>
            </a:pPr>
            <a:r>
              <a:rPr lang="en-US" dirty="0">
                <a:solidFill>
                  <a:srgbClr val="00B0F0"/>
                </a:solidFill>
              </a:rPr>
              <a:t>Is injured bleeding?</a:t>
            </a:r>
          </a:p>
          <a:p>
            <a:pPr marL="285750" indent="-285750">
              <a:buFont typeface="Wingdings" panose="05000000000000000000" pitchFamily="2" charset="2"/>
              <a:buChar char="q"/>
            </a:pPr>
            <a:endParaRPr lang="en-US" sz="800" dirty="0">
              <a:solidFill>
                <a:srgbClr val="00B0F0"/>
              </a:solidFill>
            </a:endParaRPr>
          </a:p>
          <a:p>
            <a:r>
              <a:rPr lang="en-US" dirty="0">
                <a:solidFill>
                  <a:srgbClr val="00B0F0"/>
                </a:solidFill>
              </a:rPr>
              <a:t>Do not move the victim unless it is necessary to remove them from a dangerous location or situation.</a:t>
            </a:r>
          </a:p>
          <a:p>
            <a:endParaRPr lang="en-US" sz="800" dirty="0">
              <a:solidFill>
                <a:srgbClr val="00B0F0"/>
              </a:solidFill>
            </a:endParaRPr>
          </a:p>
          <a:p>
            <a:r>
              <a:rPr lang="en-US" dirty="0">
                <a:solidFill>
                  <a:srgbClr val="00B0F0"/>
                </a:solidFill>
              </a:rPr>
              <a:t>Do not approach people who have been injured by electrocution or toxic exposure unless they are clearly away from the hazard.</a:t>
            </a:r>
          </a:p>
          <a:p>
            <a:endParaRPr lang="en-US" sz="800" dirty="0">
              <a:solidFill>
                <a:srgbClr val="00B0F0"/>
              </a:solidFill>
            </a:endParaRPr>
          </a:p>
          <a:p>
            <a:r>
              <a:rPr lang="en-US" dirty="0">
                <a:solidFill>
                  <a:srgbClr val="00B0F0"/>
                </a:solidFill>
              </a:rPr>
              <a:t>Stay with the victim.</a:t>
            </a:r>
          </a:p>
          <a:p>
            <a:endParaRPr lang="en-US" sz="800" dirty="0">
              <a:solidFill>
                <a:srgbClr val="00B0F0"/>
              </a:solidFill>
            </a:endParaRPr>
          </a:p>
          <a:p>
            <a:r>
              <a:rPr lang="en-US" dirty="0">
                <a:solidFill>
                  <a:srgbClr val="00B0F0"/>
                </a:solidFill>
              </a:rPr>
              <a:t>If trained, and have appropriate Personal Protective Equipment use pressure to stop the bleeding.</a:t>
            </a:r>
          </a:p>
          <a:p>
            <a:endParaRPr lang="en-US" sz="800" dirty="0">
              <a:solidFill>
                <a:srgbClr val="00B0F0"/>
              </a:solidFill>
            </a:endParaRPr>
          </a:p>
          <a:p>
            <a:r>
              <a:rPr lang="en-US" dirty="0">
                <a:solidFill>
                  <a:srgbClr val="00B0F0"/>
                </a:solidFill>
              </a:rPr>
              <a:t>Use CPR/AED if there is no pulse and the victim is not breathing.</a:t>
            </a:r>
          </a:p>
        </p:txBody>
      </p:sp>
    </p:spTree>
    <p:extLst>
      <p:ext uri="{BB962C8B-B14F-4D97-AF65-F5344CB8AC3E}">
        <p14:creationId xmlns:p14="http://schemas.microsoft.com/office/powerpoint/2010/main" val="671464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75090D6-359A-4BF0-8BB7-ED8D147ECF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410" y="436419"/>
            <a:ext cx="1325880" cy="1325880"/>
          </a:xfrm>
          <a:prstGeom prst="rect">
            <a:avLst/>
          </a:prstGeom>
        </p:spPr>
      </p:pic>
      <p:sp>
        <p:nvSpPr>
          <p:cNvPr id="3" name="TextBox 2">
            <a:extLst>
              <a:ext uri="{FF2B5EF4-FFF2-40B4-BE49-F238E27FC236}">
                <a16:creationId xmlns:a16="http://schemas.microsoft.com/office/drawing/2014/main" id="{7535415A-C07F-4749-9951-4B690875936D}"/>
              </a:ext>
            </a:extLst>
          </p:cNvPr>
          <p:cNvSpPr txBox="1"/>
          <p:nvPr/>
        </p:nvSpPr>
        <p:spPr>
          <a:xfrm>
            <a:off x="2450612" y="822306"/>
            <a:ext cx="8578172" cy="2246769"/>
          </a:xfrm>
          <a:prstGeom prst="rect">
            <a:avLst/>
          </a:prstGeom>
          <a:noFill/>
        </p:spPr>
        <p:txBody>
          <a:bodyPr wrap="square" rtlCol="0">
            <a:spAutoFit/>
          </a:bodyPr>
          <a:lstStyle/>
          <a:p>
            <a:r>
              <a:rPr lang="en-US" sz="3200" dirty="0">
                <a:solidFill>
                  <a:srgbClr val="00B0F0"/>
                </a:solidFill>
              </a:rPr>
              <a:t>Medical</a:t>
            </a:r>
          </a:p>
          <a:p>
            <a:endParaRPr lang="en-US" dirty="0">
              <a:solidFill>
                <a:srgbClr val="00B0F0"/>
              </a:solidFill>
            </a:endParaRPr>
          </a:p>
          <a:p>
            <a:r>
              <a:rPr lang="en-US" dirty="0">
                <a:solidFill>
                  <a:srgbClr val="00B0F0"/>
                </a:solidFill>
              </a:rPr>
              <a:t>Throughout campus Automated External Defibrillators and Stop the Bleed Kits have been located for trained individuals to provide aid to someone in need, if they choose.  Before any aid is rendered 911 or 710-2222 should be called so that emergency responders can be enroute.  Contact the EHS Student Safety Manager with any questions about the kits or training that is offered.</a:t>
            </a:r>
          </a:p>
        </p:txBody>
      </p:sp>
      <p:pic>
        <p:nvPicPr>
          <p:cNvPr id="5" name="Picture 4" descr="A picture containing graphical user interface&#10;&#10;Description automatically generated">
            <a:extLst>
              <a:ext uri="{FF2B5EF4-FFF2-40B4-BE49-F238E27FC236}">
                <a16:creationId xmlns:a16="http://schemas.microsoft.com/office/drawing/2014/main" id="{98CA45D3-778C-4CEF-B50A-212C899E89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0613" y="2980925"/>
            <a:ext cx="3831015" cy="3415988"/>
          </a:xfrm>
          <a:prstGeom prst="rect">
            <a:avLst/>
          </a:prstGeom>
        </p:spPr>
      </p:pic>
      <p:pic>
        <p:nvPicPr>
          <p:cNvPr id="7" name="Picture 6" descr="Text&#10;&#10;Description automatically generated">
            <a:extLst>
              <a:ext uri="{FF2B5EF4-FFF2-40B4-BE49-F238E27FC236}">
                <a16:creationId xmlns:a16="http://schemas.microsoft.com/office/drawing/2014/main" id="{34EE71DD-F4B3-49E7-A711-1F254A65EEC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94262" y="3064900"/>
            <a:ext cx="3051888" cy="3051888"/>
          </a:xfrm>
          <a:prstGeom prst="rect">
            <a:avLst/>
          </a:prstGeom>
        </p:spPr>
      </p:pic>
    </p:spTree>
    <p:extLst>
      <p:ext uri="{BB962C8B-B14F-4D97-AF65-F5344CB8AC3E}">
        <p14:creationId xmlns:p14="http://schemas.microsoft.com/office/powerpoint/2010/main" val="1543165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4291" y="486295"/>
            <a:ext cx="1209502" cy="1209502"/>
          </a:xfrm>
          <a:prstGeom prst="rect">
            <a:avLst/>
          </a:prstGeom>
        </p:spPr>
      </p:pic>
      <p:sp>
        <p:nvSpPr>
          <p:cNvPr id="3" name="TextBox 2"/>
          <p:cNvSpPr txBox="1"/>
          <p:nvPr/>
        </p:nvSpPr>
        <p:spPr>
          <a:xfrm>
            <a:off x="2121158" y="333742"/>
            <a:ext cx="9044246" cy="7140416"/>
          </a:xfrm>
          <a:prstGeom prst="rect">
            <a:avLst/>
          </a:prstGeom>
          <a:noFill/>
        </p:spPr>
        <p:txBody>
          <a:bodyPr wrap="square" rtlCol="0">
            <a:spAutoFit/>
          </a:bodyPr>
          <a:lstStyle/>
          <a:p>
            <a:r>
              <a:rPr lang="en-US" sz="3200" dirty="0">
                <a:solidFill>
                  <a:srgbClr val="FF33CC"/>
                </a:solidFill>
              </a:rPr>
              <a:t>Active Shooter </a:t>
            </a:r>
          </a:p>
          <a:p>
            <a:r>
              <a:rPr lang="en-US" sz="1100" dirty="0">
                <a:solidFill>
                  <a:srgbClr val="FF33CC"/>
                </a:solidFill>
              </a:rPr>
              <a:t>Training Links:  	Introduction link: 	</a:t>
            </a:r>
            <a:r>
              <a:rPr lang="en-US" sz="1100" dirty="0">
                <a:hlinkClick r:id="rId3"/>
              </a:rPr>
              <a:t>Active Shooter Training: Introduction | Department of Public Safety | Baylor University</a:t>
            </a:r>
            <a:endParaRPr lang="en-US" sz="1100" dirty="0"/>
          </a:p>
          <a:p>
            <a:r>
              <a:rPr lang="en-US" sz="1100" dirty="0">
                <a:solidFill>
                  <a:srgbClr val="FF33CC"/>
                </a:solidFill>
              </a:rPr>
              <a:t>	Active Shooter Training link	</a:t>
            </a:r>
            <a:r>
              <a:rPr lang="en-US" sz="1100" dirty="0">
                <a:hlinkClick r:id="rId4"/>
              </a:rPr>
              <a:t>Active Shooter Training | Department of Public Safety | Baylor University</a:t>
            </a:r>
            <a:endParaRPr lang="en-US" sz="1100" dirty="0">
              <a:solidFill>
                <a:srgbClr val="FF33CC"/>
              </a:solidFill>
            </a:endParaRPr>
          </a:p>
          <a:p>
            <a:pPr fontAlgn="base"/>
            <a:r>
              <a:rPr lang="en-US" b="1" dirty="0"/>
              <a:t>Avoid|Deny|Defend</a:t>
            </a:r>
          </a:p>
          <a:p>
            <a:pPr fontAlgn="base"/>
            <a:r>
              <a:rPr lang="en-US" dirty="0"/>
              <a:t>During an act of violence (e.g., robbery, hostage situation, workplace violence, active shooter):</a:t>
            </a:r>
          </a:p>
          <a:p>
            <a:pPr fontAlgn="base"/>
            <a:endParaRPr lang="en-US" sz="1000" b="1" dirty="0"/>
          </a:p>
          <a:p>
            <a:pPr fontAlgn="base"/>
            <a:r>
              <a:rPr lang="en-US" b="1" dirty="0"/>
              <a:t>AVOID</a:t>
            </a:r>
            <a:r>
              <a:rPr lang="en-US" dirty="0"/>
              <a:t> starts with your state of mind.</a:t>
            </a:r>
          </a:p>
          <a:p>
            <a:pPr marL="285750" indent="-285750" fontAlgn="base">
              <a:buFont typeface="Wingdings" panose="05000000000000000000" pitchFamily="2" charset="2"/>
              <a:buChar char="q"/>
            </a:pPr>
            <a:r>
              <a:rPr lang="en-US" dirty="0"/>
              <a:t>Pay attention to your surroundings.</a:t>
            </a:r>
          </a:p>
          <a:p>
            <a:pPr marL="285750" indent="-285750" fontAlgn="base">
              <a:buFont typeface="Wingdings" panose="05000000000000000000" pitchFamily="2" charset="2"/>
              <a:buChar char="q"/>
            </a:pPr>
            <a:r>
              <a:rPr lang="en-US" dirty="0"/>
              <a:t>Have an exit plan.</a:t>
            </a:r>
          </a:p>
          <a:p>
            <a:pPr marL="285750" indent="-285750" fontAlgn="base">
              <a:buFont typeface="Wingdings" panose="05000000000000000000" pitchFamily="2" charset="2"/>
              <a:buChar char="q"/>
            </a:pPr>
            <a:r>
              <a:rPr lang="en-US" dirty="0"/>
              <a:t>Move away from the source of the threat as quickly as possible.</a:t>
            </a:r>
          </a:p>
          <a:p>
            <a:pPr marL="285750" indent="-285750" fontAlgn="base">
              <a:buFont typeface="Wingdings" panose="05000000000000000000" pitchFamily="2" charset="2"/>
              <a:buChar char="q"/>
            </a:pPr>
            <a:r>
              <a:rPr lang="en-US" dirty="0"/>
              <a:t>The more distance and barriers between you and the threat, the better.</a:t>
            </a:r>
          </a:p>
          <a:p>
            <a:pPr fontAlgn="base"/>
            <a:endParaRPr lang="en-US" sz="1000" dirty="0"/>
          </a:p>
          <a:p>
            <a:pPr fontAlgn="base"/>
            <a:r>
              <a:rPr lang="en-US" b="1" dirty="0"/>
              <a:t>DENY</a:t>
            </a:r>
            <a:r>
              <a:rPr lang="en-US" dirty="0"/>
              <a:t> when getting away is difficult or maybe even impossible.</a:t>
            </a:r>
          </a:p>
          <a:p>
            <a:pPr marL="285750" indent="-285750" fontAlgn="base">
              <a:buFont typeface="Wingdings" panose="05000000000000000000" pitchFamily="2" charset="2"/>
              <a:buChar char="q"/>
            </a:pPr>
            <a:r>
              <a:rPr lang="en-US" dirty="0"/>
              <a:t>Keep distance between you and the source.</a:t>
            </a:r>
          </a:p>
          <a:p>
            <a:pPr marL="285750" indent="-285750" fontAlgn="base">
              <a:buFont typeface="Wingdings" panose="05000000000000000000" pitchFamily="2" charset="2"/>
              <a:buChar char="q"/>
            </a:pPr>
            <a:r>
              <a:rPr lang="en-US" dirty="0"/>
              <a:t>Create barriers to prevent or slow down a threat from getting to you.</a:t>
            </a:r>
          </a:p>
          <a:p>
            <a:pPr marL="285750" indent="-285750" fontAlgn="base">
              <a:buFont typeface="Wingdings" panose="05000000000000000000" pitchFamily="2" charset="2"/>
              <a:buChar char="q"/>
            </a:pPr>
            <a:r>
              <a:rPr lang="en-US" dirty="0"/>
              <a:t>Turn the lights off.</a:t>
            </a:r>
          </a:p>
          <a:p>
            <a:pPr marL="285750" indent="-285750" fontAlgn="base">
              <a:buFont typeface="Wingdings" panose="05000000000000000000" pitchFamily="2" charset="2"/>
              <a:buChar char="q"/>
            </a:pPr>
            <a:r>
              <a:rPr lang="en-US" dirty="0"/>
              <a:t>Remain out of sight and quiet by hiding behind large objects and silence your phone.</a:t>
            </a:r>
          </a:p>
          <a:p>
            <a:pPr fontAlgn="base"/>
            <a:endParaRPr lang="en-US" sz="1000" dirty="0"/>
          </a:p>
          <a:p>
            <a:pPr fontAlgn="base"/>
            <a:r>
              <a:rPr lang="en-US" b="1" dirty="0"/>
              <a:t>DEFEND</a:t>
            </a:r>
            <a:r>
              <a:rPr lang="en-US" dirty="0"/>
              <a:t> because you have the right to protect yourself.</a:t>
            </a:r>
          </a:p>
          <a:p>
            <a:pPr marL="285750" indent="-285750" fontAlgn="base">
              <a:buFont typeface="Wingdings" panose="05000000000000000000" pitchFamily="2" charset="2"/>
              <a:buChar char="q"/>
            </a:pPr>
            <a:r>
              <a:rPr lang="en-US" dirty="0"/>
              <a:t>If you cannot Avoid or Deny, be prepared to defend yourself.</a:t>
            </a:r>
          </a:p>
          <a:p>
            <a:pPr marL="285750" indent="-285750" fontAlgn="base">
              <a:buFont typeface="Wingdings" panose="05000000000000000000" pitchFamily="2" charset="2"/>
              <a:buChar char="q"/>
            </a:pPr>
            <a:r>
              <a:rPr lang="en-US" dirty="0"/>
              <a:t>Be aggressive and committed to your actions.</a:t>
            </a:r>
          </a:p>
          <a:p>
            <a:pPr marL="285750" indent="-285750" fontAlgn="base">
              <a:buFont typeface="Wingdings" panose="05000000000000000000" pitchFamily="2" charset="2"/>
              <a:buChar char="q"/>
            </a:pPr>
            <a:r>
              <a:rPr lang="en-US" dirty="0"/>
              <a:t>Do not fight fairly. THIS IS ABOUT SURVIVAL.</a:t>
            </a:r>
          </a:p>
          <a:p>
            <a:pPr fontAlgn="base"/>
            <a:endParaRPr lang="en-US" sz="1000" dirty="0"/>
          </a:p>
          <a:p>
            <a:pPr fontAlgn="base"/>
            <a:r>
              <a:rPr lang="en-US" b="1" dirty="0"/>
              <a:t>CALL 911 or 254-710-2222</a:t>
            </a:r>
            <a:endParaRPr lang="en-US" dirty="0"/>
          </a:p>
          <a:p>
            <a:pPr fontAlgn="base"/>
            <a:r>
              <a:rPr lang="en-US" dirty="0"/>
              <a:t>When Law Enforcement arrives, </a:t>
            </a:r>
            <a:r>
              <a:rPr lang="en-US" b="1" dirty="0"/>
              <a:t>SHOW YOUR HANDS AND FOLLOW COMMANDS.</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endParaRPr lang="en-US" dirty="0">
              <a:solidFill>
                <a:srgbClr val="FF33CC"/>
              </a:solidFill>
            </a:endParaRPr>
          </a:p>
        </p:txBody>
      </p:sp>
    </p:spTree>
    <p:extLst>
      <p:ext uri="{BB962C8B-B14F-4D97-AF65-F5344CB8AC3E}">
        <p14:creationId xmlns:p14="http://schemas.microsoft.com/office/powerpoint/2010/main" val="557569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627D9158-EFAB-4D12-9609-971F8F83B5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2304" y="773614"/>
            <a:ext cx="4549684" cy="837071"/>
          </a:xfrm>
          <a:prstGeom prst="rect">
            <a:avLst/>
          </a:prstGeom>
        </p:spPr>
      </p:pic>
      <p:sp>
        <p:nvSpPr>
          <p:cNvPr id="4" name="TextBox 3">
            <a:extLst>
              <a:ext uri="{FF2B5EF4-FFF2-40B4-BE49-F238E27FC236}">
                <a16:creationId xmlns:a16="http://schemas.microsoft.com/office/drawing/2014/main" id="{154A6225-FA13-41FD-A3B1-18E554705554}"/>
              </a:ext>
            </a:extLst>
          </p:cNvPr>
          <p:cNvSpPr txBox="1"/>
          <p:nvPr/>
        </p:nvSpPr>
        <p:spPr>
          <a:xfrm>
            <a:off x="637563" y="327171"/>
            <a:ext cx="11240306" cy="6186309"/>
          </a:xfrm>
          <a:prstGeom prst="rect">
            <a:avLst/>
          </a:prstGeom>
          <a:noFill/>
        </p:spPr>
        <p:txBody>
          <a:bodyPr wrap="square" rtlCol="0">
            <a:spAutoFit/>
          </a:bodyPr>
          <a:lstStyle/>
          <a:p>
            <a:r>
              <a:rPr lang="en-US" sz="3200" b="1" dirty="0"/>
              <a:t>REFERENCE</a:t>
            </a:r>
          </a:p>
          <a:p>
            <a:endParaRPr lang="en-US" sz="800" b="1" dirty="0"/>
          </a:p>
          <a:p>
            <a:r>
              <a:rPr lang="en-US" dirty="0"/>
              <a:t>The Baylor Department of Public Safety consists of the following:</a:t>
            </a:r>
          </a:p>
          <a:p>
            <a:endParaRPr lang="en-US" sz="800" dirty="0"/>
          </a:p>
          <a:p>
            <a:pPr marL="285750" indent="-285750">
              <a:buFont typeface="Wingdings" panose="05000000000000000000" pitchFamily="2" charset="2"/>
              <a:buChar char="q"/>
            </a:pPr>
            <a:r>
              <a:rPr lang="en-US" dirty="0"/>
              <a:t>Baylor Police</a:t>
            </a:r>
          </a:p>
          <a:p>
            <a:pPr marL="285750" indent="-285750">
              <a:buFont typeface="Wingdings" panose="05000000000000000000" pitchFamily="2" charset="2"/>
              <a:buChar char="q"/>
            </a:pPr>
            <a:r>
              <a:rPr lang="en-US" dirty="0"/>
              <a:t>Emergency Management and Fire Safety			</a:t>
            </a:r>
          </a:p>
          <a:p>
            <a:pPr marL="285750" indent="-285750">
              <a:buFont typeface="Wingdings" panose="05000000000000000000" pitchFamily="2" charset="2"/>
              <a:buChar char="q"/>
            </a:pPr>
            <a:r>
              <a:rPr lang="en-US" dirty="0"/>
              <a:t>Technical Security</a:t>
            </a:r>
          </a:p>
          <a:p>
            <a:pPr marL="285750" indent="-285750">
              <a:buFont typeface="Wingdings" panose="05000000000000000000" pitchFamily="2" charset="2"/>
              <a:buChar char="q"/>
            </a:pPr>
            <a:r>
              <a:rPr lang="en-US" dirty="0"/>
              <a:t>Parking and Transportation</a:t>
            </a:r>
          </a:p>
          <a:p>
            <a:pPr marL="285750" indent="-285750">
              <a:buFont typeface="Wingdings" panose="05000000000000000000" pitchFamily="2" charset="2"/>
              <a:buChar char="q"/>
            </a:pPr>
            <a:r>
              <a:rPr lang="en-US" dirty="0"/>
              <a:t>Global Safety and Security</a:t>
            </a:r>
          </a:p>
          <a:p>
            <a:pPr marL="285750" indent="-285750">
              <a:buFont typeface="Wingdings" panose="05000000000000000000" pitchFamily="2" charset="2"/>
              <a:buChar char="q"/>
            </a:pPr>
            <a:r>
              <a:rPr lang="en-US" dirty="0"/>
              <a:t>Crime Prevention</a:t>
            </a:r>
          </a:p>
          <a:p>
            <a:endParaRPr lang="en-US" sz="800" dirty="0"/>
          </a:p>
          <a:p>
            <a:r>
              <a:rPr lang="en-US" dirty="0"/>
              <a:t>The Baylor Department of Public Safety has its own communication center where police dispatchers are available around the clock at (254) 710-2222.</a:t>
            </a:r>
          </a:p>
          <a:p>
            <a:endParaRPr lang="en-US" dirty="0"/>
          </a:p>
          <a:p>
            <a:pPr marL="285750" indent="-285750">
              <a:buFont typeface="Wingdings" panose="05000000000000000000" pitchFamily="2" charset="2"/>
              <a:buChar char="q"/>
            </a:pPr>
            <a:r>
              <a:rPr lang="en-US" dirty="0"/>
              <a:t>The Baylor Police can be contacted directly from a campus phone at extension 2222 or 911.</a:t>
            </a:r>
          </a:p>
          <a:p>
            <a:pPr marL="285750" indent="-285750">
              <a:buFont typeface="Wingdings" panose="05000000000000000000" pitchFamily="2" charset="2"/>
              <a:buChar char="q"/>
            </a:pPr>
            <a:r>
              <a:rPr lang="en-US" dirty="0"/>
              <a:t>Calling 911 on your cell phone will connect you with the Waco Police Dispatcher; they will transfer you to the Baylor PD dispatcher, thus delaying the emergency response.</a:t>
            </a:r>
          </a:p>
          <a:p>
            <a:endParaRPr lang="en-US" sz="800" dirty="0"/>
          </a:p>
          <a:p>
            <a:r>
              <a:rPr lang="en-US" dirty="0"/>
              <a:t>Baylor police officers are licensed through the State of Texas and have the same legal authority as any municipal police officer.  Baylor police are on duty year-round, 24 hours a day, and have the capability to respond to and investigate any type of criminal incident.</a:t>
            </a:r>
          </a:p>
          <a:p>
            <a:endParaRPr lang="en-US" sz="800" dirty="0"/>
          </a:p>
          <a:p>
            <a:r>
              <a:rPr lang="en-US" dirty="0"/>
              <a:t>Crime prevention services are available for students, faculty and staff concerning personal safety and crime prevention assessment.								                                </a:t>
            </a:r>
            <a:r>
              <a:rPr lang="en-US" sz="900" dirty="0"/>
              <a:t>Rev. 8 2021</a:t>
            </a:r>
          </a:p>
        </p:txBody>
      </p:sp>
      <p:pic>
        <p:nvPicPr>
          <p:cNvPr id="6" name="Picture 5" descr="Icon&#10;&#10;Description automatically generated">
            <a:extLst>
              <a:ext uri="{FF2B5EF4-FFF2-40B4-BE49-F238E27FC236}">
                <a16:creationId xmlns:a16="http://schemas.microsoft.com/office/drawing/2014/main" id="{706D60DA-EC95-4595-B6EC-1A15535F31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02908" y="1693262"/>
            <a:ext cx="1092814" cy="1068743"/>
          </a:xfrm>
          <a:prstGeom prst="rect">
            <a:avLst/>
          </a:prstGeom>
        </p:spPr>
      </p:pic>
    </p:spTree>
    <p:extLst>
      <p:ext uri="{BB962C8B-B14F-4D97-AF65-F5344CB8AC3E}">
        <p14:creationId xmlns:p14="http://schemas.microsoft.com/office/powerpoint/2010/main" val="2639066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917" y="461356"/>
            <a:ext cx="1475510" cy="1475510"/>
          </a:xfrm>
          <a:prstGeom prst="rect">
            <a:avLst/>
          </a:prstGeom>
        </p:spPr>
      </p:pic>
      <p:sp>
        <p:nvSpPr>
          <p:cNvPr id="3" name="TextBox 2"/>
          <p:cNvSpPr txBox="1"/>
          <p:nvPr/>
        </p:nvSpPr>
        <p:spPr>
          <a:xfrm>
            <a:off x="2876204" y="307571"/>
            <a:ext cx="8876854" cy="6278642"/>
          </a:xfrm>
          <a:prstGeom prst="rect">
            <a:avLst/>
          </a:prstGeom>
          <a:noFill/>
        </p:spPr>
        <p:txBody>
          <a:bodyPr wrap="none" rtlCol="0">
            <a:spAutoFit/>
          </a:bodyPr>
          <a:lstStyle/>
          <a:p>
            <a:r>
              <a:rPr lang="en-US" sz="3200" dirty="0">
                <a:solidFill>
                  <a:srgbClr val="43B749"/>
                </a:solidFill>
              </a:rPr>
              <a:t>Tornado Watch</a:t>
            </a:r>
          </a:p>
          <a:p>
            <a:r>
              <a:rPr lang="en-US" dirty="0"/>
              <a:t>Tornado Watch means that conditions are favorable for tornadoes to form.</a:t>
            </a:r>
          </a:p>
          <a:p>
            <a:r>
              <a:rPr lang="en-US" dirty="0"/>
              <a:t>Be alert to weather conditions and announcements.</a:t>
            </a:r>
          </a:p>
          <a:p>
            <a:endParaRPr lang="en-US" dirty="0"/>
          </a:p>
          <a:p>
            <a:pPr marL="285750" indent="-285750">
              <a:buFont typeface="Wingdings" panose="05000000000000000000" pitchFamily="2" charset="2"/>
              <a:buChar char="q"/>
            </a:pPr>
            <a:r>
              <a:rPr lang="en-US" dirty="0"/>
              <a:t>Monitor weather reports/conditions.</a:t>
            </a:r>
          </a:p>
          <a:p>
            <a:pPr marL="285750" indent="-285750">
              <a:buFont typeface="Wingdings" panose="05000000000000000000" pitchFamily="2" charset="2"/>
              <a:buChar char="q"/>
            </a:pPr>
            <a:r>
              <a:rPr lang="en-US" dirty="0"/>
              <a:t>Be prepared to seek shelter.</a:t>
            </a:r>
          </a:p>
          <a:p>
            <a:pPr marL="285750" indent="-285750">
              <a:buFont typeface="Wingdings" panose="05000000000000000000" pitchFamily="2" charset="2"/>
              <a:buChar char="q"/>
            </a:pPr>
            <a:endParaRPr lang="en-US" dirty="0"/>
          </a:p>
          <a:p>
            <a:r>
              <a:rPr lang="en-US" sz="3200" dirty="0">
                <a:solidFill>
                  <a:srgbClr val="43B749"/>
                </a:solidFill>
              </a:rPr>
              <a:t>Tornado Warning</a:t>
            </a:r>
          </a:p>
          <a:p>
            <a:r>
              <a:rPr lang="en-US" dirty="0"/>
              <a:t>Tornado Warnings are indicated by radar or trained spotters.  The McLennan County</a:t>
            </a:r>
          </a:p>
          <a:p>
            <a:r>
              <a:rPr lang="en-US" dirty="0"/>
              <a:t>Emergency Management Office issues tornado warnings and outdoor sirens will be sounded.</a:t>
            </a:r>
          </a:p>
          <a:p>
            <a:r>
              <a:rPr lang="en-US" dirty="0"/>
              <a:t>TAKE SHELTER!</a:t>
            </a:r>
          </a:p>
          <a:p>
            <a:endParaRPr lang="en-US" dirty="0"/>
          </a:p>
          <a:p>
            <a:pPr marL="285750" indent="-285750">
              <a:buFont typeface="Wingdings" panose="05000000000000000000" pitchFamily="2" charset="2"/>
              <a:buChar char="q"/>
            </a:pPr>
            <a:r>
              <a:rPr lang="en-US" dirty="0"/>
              <a:t>Move to the lowest level.</a:t>
            </a:r>
          </a:p>
          <a:p>
            <a:pPr marL="285750" indent="-285750">
              <a:buFont typeface="Wingdings" panose="05000000000000000000" pitchFamily="2" charset="2"/>
              <a:buChar char="q"/>
            </a:pPr>
            <a:r>
              <a:rPr lang="en-US" dirty="0"/>
              <a:t>Avoid windows, doors and outside walls.</a:t>
            </a:r>
          </a:p>
          <a:p>
            <a:pPr marL="285750" indent="-285750">
              <a:buFont typeface="Wingdings" panose="05000000000000000000" pitchFamily="2" charset="2"/>
              <a:buChar char="q"/>
            </a:pPr>
            <a:r>
              <a:rPr lang="en-US" dirty="0"/>
              <a:t>Avoid any wide-span roof areas such as gymnasiums, cafeterias and large hallways.</a:t>
            </a:r>
          </a:p>
          <a:p>
            <a:pPr marL="285750" indent="-285750">
              <a:buFont typeface="Wingdings" panose="05000000000000000000" pitchFamily="2" charset="2"/>
              <a:buChar char="q"/>
            </a:pPr>
            <a:r>
              <a:rPr lang="en-US" dirty="0"/>
              <a:t>Continue to monitor weather reports/conditions via mobile device, weather radio, etc.</a:t>
            </a:r>
          </a:p>
          <a:p>
            <a:pPr marL="0" marR="0">
              <a:spcBef>
                <a:spcPts val="0"/>
              </a:spcBef>
              <a:spcAft>
                <a:spcPts val="0"/>
              </a:spcAft>
            </a:pPr>
            <a:r>
              <a:rPr lang="en-US" dirty="0"/>
              <a:t>Shelter map link:  </a:t>
            </a:r>
            <a:r>
              <a:rPr lang="en-US" sz="1200" u="sng" dirty="0">
                <a:solidFill>
                  <a:srgbClr val="0563C1"/>
                </a:solidFill>
                <a:effectLst/>
                <a:latin typeface="Calibri" panose="020F0502020204030204" pitchFamily="34" charset="0"/>
                <a:ea typeface="Calibri" panose="020F0502020204030204" pitchFamily="34" charset="0"/>
                <a:hlinkClick r:id="rId3"/>
              </a:rPr>
              <a:t>https://bayloru.maps.arcgis.com/apps/MapSeries/index.html?appid=0197bab3c6834f5595a0dfcc229b8781</a:t>
            </a:r>
            <a:endParaRPr lang="en-US" sz="1200" dirty="0">
              <a:effectLst/>
              <a:latin typeface="Calibri" panose="020F0502020204030204" pitchFamily="34" charset="0"/>
              <a:ea typeface="Calibri" panose="020F0502020204030204" pitchFamily="34" charset="0"/>
            </a:endParaRPr>
          </a:p>
          <a:p>
            <a:r>
              <a:rPr lang="en-US" sz="3200" dirty="0">
                <a:solidFill>
                  <a:srgbClr val="43B749"/>
                </a:solidFill>
              </a:rPr>
              <a:t>All Clear</a:t>
            </a:r>
          </a:p>
          <a:p>
            <a:endParaRPr lang="en-US" dirty="0">
              <a:solidFill>
                <a:schemeClr val="accent6"/>
              </a:solidFill>
            </a:endParaRPr>
          </a:p>
          <a:p>
            <a:pPr marL="285750" indent="-285750">
              <a:buFont typeface="Wingdings" panose="05000000000000000000" pitchFamily="2" charset="2"/>
              <a:buChar char="q"/>
            </a:pPr>
            <a:r>
              <a:rPr lang="en-US" dirty="0"/>
              <a:t>Upon hearing the All Clear, report any damage you observe to Facility Services.</a:t>
            </a:r>
          </a:p>
        </p:txBody>
      </p:sp>
    </p:spTree>
    <p:extLst>
      <p:ext uri="{BB962C8B-B14F-4D97-AF65-F5344CB8AC3E}">
        <p14:creationId xmlns:p14="http://schemas.microsoft.com/office/powerpoint/2010/main" val="2991536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349" y="453044"/>
            <a:ext cx="1343891" cy="1343891"/>
          </a:xfrm>
          <a:prstGeom prst="rect">
            <a:avLst/>
          </a:prstGeom>
        </p:spPr>
      </p:pic>
      <p:sp>
        <p:nvSpPr>
          <p:cNvPr id="3" name="TextBox 2"/>
          <p:cNvSpPr txBox="1"/>
          <p:nvPr/>
        </p:nvSpPr>
        <p:spPr>
          <a:xfrm>
            <a:off x="2631902" y="1341120"/>
            <a:ext cx="9560098" cy="4093428"/>
          </a:xfrm>
          <a:prstGeom prst="rect">
            <a:avLst/>
          </a:prstGeom>
          <a:noFill/>
        </p:spPr>
        <p:txBody>
          <a:bodyPr wrap="square" rtlCol="0">
            <a:spAutoFit/>
          </a:bodyPr>
          <a:lstStyle/>
          <a:p>
            <a:r>
              <a:rPr lang="en-US" sz="3200" dirty="0"/>
              <a:t>During a flood</a:t>
            </a:r>
          </a:p>
          <a:p>
            <a:endParaRPr lang="en-US" sz="1600" dirty="0"/>
          </a:p>
          <a:p>
            <a:pPr marL="285750" indent="-285750">
              <a:buFont typeface="Wingdings" panose="05000000000000000000" pitchFamily="2" charset="2"/>
              <a:buChar char="q"/>
            </a:pPr>
            <a:r>
              <a:rPr lang="en-US" dirty="0"/>
              <a:t>Listen to a battery-powered radio for emergency information.</a:t>
            </a:r>
          </a:p>
          <a:p>
            <a:pPr marL="285750" indent="-285750">
              <a:buFont typeface="Wingdings" panose="05000000000000000000" pitchFamily="2" charset="2"/>
              <a:buChar char="q"/>
            </a:pPr>
            <a:r>
              <a:rPr lang="en-US" dirty="0"/>
              <a:t>Evacuate as instructed by emergency personnel.</a:t>
            </a:r>
          </a:p>
          <a:p>
            <a:pPr marL="285750" indent="-285750">
              <a:buFont typeface="Wingdings" panose="05000000000000000000" pitchFamily="2" charset="2"/>
              <a:buChar char="q"/>
            </a:pPr>
            <a:endParaRPr lang="en-US" dirty="0"/>
          </a:p>
          <a:p>
            <a:r>
              <a:rPr lang="en-US" sz="3200" dirty="0"/>
              <a:t>During an evacuation</a:t>
            </a:r>
          </a:p>
          <a:p>
            <a:endParaRPr lang="en-US" dirty="0"/>
          </a:p>
          <a:p>
            <a:pPr marL="285750" indent="-285750">
              <a:buFont typeface="Wingdings" panose="05000000000000000000" pitchFamily="2" charset="2"/>
              <a:buChar char="q"/>
            </a:pPr>
            <a:r>
              <a:rPr lang="en-US" dirty="0"/>
              <a:t>If advised to evacuate, do so immediately.</a:t>
            </a:r>
          </a:p>
          <a:p>
            <a:pPr marL="285750" indent="-285750">
              <a:buFont typeface="Wingdings" panose="05000000000000000000" pitchFamily="2" charset="2"/>
              <a:buChar char="q"/>
            </a:pPr>
            <a:r>
              <a:rPr lang="en-US" dirty="0"/>
              <a:t>Evacuation is much simpler and safer before floodwaters become too deep for ordinary vehicles to drive through.</a:t>
            </a:r>
          </a:p>
          <a:p>
            <a:pPr marL="285750" indent="-285750">
              <a:buFont typeface="Wingdings" panose="05000000000000000000" pitchFamily="2" charset="2"/>
              <a:buChar char="q"/>
            </a:pPr>
            <a:r>
              <a:rPr lang="en-US" dirty="0"/>
              <a:t>Listen to a battery-powered radio for evacuation instructions.</a:t>
            </a:r>
          </a:p>
          <a:p>
            <a:pPr marL="285750" indent="-285750">
              <a:buFont typeface="Wingdings" panose="05000000000000000000" pitchFamily="2" charset="2"/>
              <a:buChar char="q"/>
            </a:pPr>
            <a:r>
              <a:rPr lang="en-US" dirty="0"/>
              <a:t>Follow recommended evacuation routes – shortcuts may be blocked.</a:t>
            </a:r>
          </a:p>
          <a:p>
            <a:pPr marL="285750" indent="-285750">
              <a:buFont typeface="Wingdings" panose="05000000000000000000" pitchFamily="2" charset="2"/>
              <a:buChar char="q"/>
            </a:pPr>
            <a:r>
              <a:rPr lang="en-US" dirty="0"/>
              <a:t>Leave early enough to avoid being marooned by flooded roads.</a:t>
            </a:r>
          </a:p>
        </p:txBody>
      </p:sp>
    </p:spTree>
    <p:extLst>
      <p:ext uri="{BB962C8B-B14F-4D97-AF65-F5344CB8AC3E}">
        <p14:creationId xmlns:p14="http://schemas.microsoft.com/office/powerpoint/2010/main" val="3356925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229" y="519544"/>
            <a:ext cx="1409007" cy="1409007"/>
          </a:xfrm>
          <a:prstGeom prst="rect">
            <a:avLst/>
          </a:prstGeom>
        </p:spPr>
      </p:pic>
      <p:sp>
        <p:nvSpPr>
          <p:cNvPr id="3" name="TextBox 2"/>
          <p:cNvSpPr txBox="1"/>
          <p:nvPr/>
        </p:nvSpPr>
        <p:spPr>
          <a:xfrm>
            <a:off x="2492139" y="1224047"/>
            <a:ext cx="9277615" cy="5663089"/>
          </a:xfrm>
          <a:prstGeom prst="rect">
            <a:avLst/>
          </a:prstGeom>
          <a:noFill/>
        </p:spPr>
        <p:txBody>
          <a:bodyPr wrap="square" rtlCol="0">
            <a:spAutoFit/>
          </a:bodyPr>
          <a:lstStyle/>
          <a:p>
            <a:r>
              <a:rPr lang="en-US" sz="3200" dirty="0"/>
              <a:t>Fire</a:t>
            </a:r>
          </a:p>
          <a:p>
            <a:endParaRPr lang="en-US" dirty="0"/>
          </a:p>
          <a:p>
            <a:pPr marL="285750" indent="-285750">
              <a:buFont typeface="Wingdings" panose="05000000000000000000" pitchFamily="2" charset="2"/>
              <a:buChar char="q"/>
            </a:pPr>
            <a:r>
              <a:rPr lang="en-US" dirty="0"/>
              <a:t>Pull the nearest fire alarm to evacuate the building.  Leave the building immediately, or if you hear the fire alarm, leave the building immediately.</a:t>
            </a:r>
          </a:p>
          <a:p>
            <a:pPr marL="285750" indent="-285750">
              <a:buFont typeface="Wingdings" panose="05000000000000000000" pitchFamily="2" charset="2"/>
              <a:buChar char="q"/>
            </a:pPr>
            <a:r>
              <a:rPr lang="en-US" dirty="0"/>
              <a:t>If possible, shut down any equipment or processes that could cause a secondary fire if left unattended.</a:t>
            </a:r>
          </a:p>
          <a:p>
            <a:pPr marL="285750" indent="-285750">
              <a:buFont typeface="Wingdings" panose="05000000000000000000" pitchFamily="2" charset="2"/>
              <a:buChar char="q"/>
            </a:pPr>
            <a:r>
              <a:rPr lang="en-US" dirty="0"/>
              <a:t>Be prepared to use an alternate route if necessary.  Do not use elevators.  If you are trapped in the building, try to reach a point of refuge, such as an enclosed stairwell.</a:t>
            </a:r>
          </a:p>
          <a:p>
            <a:pPr marL="285750" indent="-285750">
              <a:buFont typeface="Wingdings" panose="05000000000000000000" pitchFamily="2" charset="2"/>
              <a:buChar char="q"/>
            </a:pPr>
            <a:r>
              <a:rPr lang="en-US" dirty="0"/>
              <a:t>If possible, close doors and windows behind you on the way out to confine the fire.</a:t>
            </a:r>
          </a:p>
          <a:p>
            <a:pPr marL="285750" indent="-285750">
              <a:buFont typeface="Wingdings" panose="05000000000000000000" pitchFamily="2" charset="2"/>
              <a:buChar char="q"/>
            </a:pPr>
            <a:r>
              <a:rPr lang="en-US" dirty="0"/>
              <a:t>Keep low to the ground if there is smoke.</a:t>
            </a:r>
          </a:p>
          <a:p>
            <a:pPr marL="285750" indent="-285750">
              <a:buFont typeface="Wingdings" panose="05000000000000000000" pitchFamily="2" charset="2"/>
              <a:buChar char="q"/>
            </a:pPr>
            <a:r>
              <a:rPr lang="en-US" dirty="0"/>
              <a:t>On your way out, assist any mobility-impaired persons to an enclosed stairwell or other point of refuge if possible.  Report their location to the emergency response personnel.</a:t>
            </a:r>
          </a:p>
          <a:p>
            <a:pPr marL="285750" indent="-285750">
              <a:buFont typeface="Wingdings" panose="05000000000000000000" pitchFamily="2" charset="2"/>
              <a:buChar char="q"/>
            </a:pPr>
            <a:r>
              <a:rPr lang="en-US" dirty="0"/>
              <a:t>Once out of the building, assemble at the Evacuation Assembly Points.</a:t>
            </a:r>
          </a:p>
          <a:p>
            <a:r>
              <a:rPr lang="en-US" dirty="0"/>
              <a:t>     Assembly point map: </a:t>
            </a:r>
            <a:r>
              <a:rPr lang="en-US" sz="1600" u="sng" dirty="0">
                <a:solidFill>
                  <a:srgbClr val="0000FF"/>
                </a:solidFill>
                <a:effectLst/>
                <a:latin typeface="Calibri" panose="020F0502020204030204" pitchFamily="34" charset="0"/>
                <a:ea typeface="Calibri" panose="020F0502020204030204" pitchFamily="34" charset="0"/>
                <a:hlinkClick r:id="rId3"/>
              </a:rPr>
              <a:t>https://bayloru.maps.arcgis.com/apps/MapSeries/index.html?appid=0197bab3c6834f5595a0dfcc229b8781</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dirty="0"/>
              <a:t> </a:t>
            </a:r>
            <a:endParaRPr lang="en-US" sz="1200" dirty="0">
              <a:effectLst/>
              <a:latin typeface="Calibri" panose="020F0502020204030204" pitchFamily="34" charset="0"/>
              <a:ea typeface="Calibri" panose="020F0502020204030204" pitchFamily="34" charset="0"/>
            </a:endParaRPr>
          </a:p>
          <a:p>
            <a:pPr marL="285750" indent="-285750">
              <a:buFont typeface="Wingdings" panose="05000000000000000000" pitchFamily="2" charset="2"/>
              <a:buChar char="q"/>
            </a:pPr>
            <a:r>
              <a:rPr lang="en-US" dirty="0"/>
              <a:t>Do not re-enter the building until either the Waco Fire Department or Baylor Police issues the All Clear.</a:t>
            </a:r>
          </a:p>
          <a:p>
            <a:endParaRPr lang="en-US" sz="800" dirty="0"/>
          </a:p>
          <a:p>
            <a:endParaRPr lang="en-US" dirty="0"/>
          </a:p>
        </p:txBody>
      </p:sp>
    </p:spTree>
    <p:extLst>
      <p:ext uri="{BB962C8B-B14F-4D97-AF65-F5344CB8AC3E}">
        <p14:creationId xmlns:p14="http://schemas.microsoft.com/office/powerpoint/2010/main" val="3290996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924" y="1612668"/>
            <a:ext cx="6096000" cy="3908762"/>
          </a:xfrm>
          <a:prstGeom prst="rect">
            <a:avLst/>
          </a:prstGeom>
        </p:spPr>
        <p:txBody>
          <a:bodyPr>
            <a:spAutoFit/>
          </a:bodyPr>
          <a:lstStyle/>
          <a:p>
            <a:r>
              <a:rPr lang="en-US" sz="3200" dirty="0">
                <a:solidFill>
                  <a:schemeClr val="accent2"/>
                </a:solidFill>
              </a:rPr>
              <a:t>Explosion</a:t>
            </a:r>
          </a:p>
          <a:p>
            <a:endParaRPr lang="en-US" dirty="0">
              <a:solidFill>
                <a:schemeClr val="accent2"/>
              </a:solidFill>
            </a:endParaRPr>
          </a:p>
          <a:p>
            <a:pPr marL="285750" indent="-285750">
              <a:buFont typeface="Wingdings" panose="05000000000000000000" pitchFamily="2" charset="2"/>
              <a:buChar char="q"/>
            </a:pPr>
            <a:r>
              <a:rPr lang="en-US" dirty="0"/>
              <a:t>Evacuate, if safe, and pull the nearest fire alarm station to evacuate the building.</a:t>
            </a:r>
          </a:p>
          <a:p>
            <a:pPr marL="285750" indent="-285750">
              <a:buFont typeface="Wingdings" panose="05000000000000000000" pitchFamily="2" charset="2"/>
              <a:buChar char="q"/>
            </a:pPr>
            <a:r>
              <a:rPr lang="en-US" dirty="0"/>
              <a:t>Dial (254) 710-2222 and advise Baylor Police Dispatch of the location of the explosion and, if known, its seriousness and any possible injuries to persons in the area.  Be sure to give your name, location, and telephone number.  Do not hang up until released by Dispatch.</a:t>
            </a:r>
          </a:p>
          <a:p>
            <a:pPr marL="285750" indent="-285750">
              <a:buFont typeface="Wingdings" panose="05000000000000000000" pitchFamily="2" charset="2"/>
              <a:buChar char="q"/>
            </a:pPr>
            <a:r>
              <a:rPr lang="en-US" dirty="0"/>
              <a:t>Assemble at Emergency Assembly Point(s) outside the building until help arrives.</a:t>
            </a:r>
          </a:p>
          <a:p>
            <a:pPr marL="285750" indent="-285750">
              <a:buFont typeface="Wingdings" panose="05000000000000000000" pitchFamily="2" charset="2"/>
              <a:buChar char="q"/>
            </a:pPr>
            <a:r>
              <a:rPr lang="en-US" dirty="0"/>
              <a:t>Advise emergency personnel about the explosion area and any person(s) you are aware of who may have been injured.</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914" y="519544"/>
            <a:ext cx="1284317" cy="1284317"/>
          </a:xfrm>
          <a:prstGeom prst="rect">
            <a:avLst/>
          </a:prstGeom>
        </p:spPr>
      </p:pic>
    </p:spTree>
    <p:extLst>
      <p:ext uri="{BB962C8B-B14F-4D97-AF65-F5344CB8AC3E}">
        <p14:creationId xmlns:p14="http://schemas.microsoft.com/office/powerpoint/2010/main" val="3210755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6101" y="502920"/>
            <a:ext cx="1317568" cy="1317568"/>
          </a:xfrm>
          <a:prstGeom prst="rect">
            <a:avLst/>
          </a:prstGeom>
        </p:spPr>
      </p:pic>
      <p:sp>
        <p:nvSpPr>
          <p:cNvPr id="3" name="TextBox 2"/>
          <p:cNvSpPr txBox="1"/>
          <p:nvPr/>
        </p:nvSpPr>
        <p:spPr>
          <a:xfrm>
            <a:off x="2130805" y="1510838"/>
            <a:ext cx="9232694" cy="5201424"/>
          </a:xfrm>
          <a:prstGeom prst="rect">
            <a:avLst/>
          </a:prstGeom>
          <a:noFill/>
        </p:spPr>
        <p:txBody>
          <a:bodyPr wrap="square" rtlCol="0">
            <a:spAutoFit/>
          </a:bodyPr>
          <a:lstStyle/>
          <a:p>
            <a:r>
              <a:rPr lang="en-US" sz="3200" dirty="0">
                <a:solidFill>
                  <a:srgbClr val="339966"/>
                </a:solidFill>
              </a:rPr>
              <a:t>Evacuation</a:t>
            </a:r>
          </a:p>
          <a:p>
            <a:endParaRPr lang="en-US" dirty="0">
              <a:solidFill>
                <a:srgbClr val="339966"/>
              </a:solidFill>
            </a:endParaRPr>
          </a:p>
          <a:p>
            <a:pPr marL="285750" indent="-285750">
              <a:buFont typeface="Wingdings" panose="05000000000000000000" pitchFamily="2" charset="2"/>
              <a:buChar char="q"/>
            </a:pPr>
            <a:r>
              <a:rPr lang="en-US" dirty="0"/>
              <a:t>Always evacuate if the fire alarm sounds.</a:t>
            </a:r>
          </a:p>
          <a:p>
            <a:pPr marL="285750" indent="-285750">
              <a:buFont typeface="Wingdings" panose="05000000000000000000" pitchFamily="2" charset="2"/>
              <a:buChar char="q"/>
            </a:pPr>
            <a:r>
              <a:rPr lang="en-US" dirty="0"/>
              <a:t>Close office/classroom doors and turn off lights and computers.</a:t>
            </a:r>
          </a:p>
          <a:p>
            <a:pPr marL="285750" indent="-285750">
              <a:buFont typeface="Wingdings" panose="05000000000000000000" pitchFamily="2" charset="2"/>
              <a:buChar char="q"/>
            </a:pPr>
            <a:r>
              <a:rPr lang="en-US" dirty="0"/>
              <a:t>Use designated corridors and fire exit stairs that lead to the ground level.</a:t>
            </a:r>
          </a:p>
          <a:p>
            <a:pPr marL="285750" indent="-285750">
              <a:buFont typeface="Wingdings" panose="05000000000000000000" pitchFamily="2" charset="2"/>
              <a:buChar char="q"/>
            </a:pPr>
            <a:r>
              <a:rPr lang="en-US" dirty="0"/>
              <a:t>Leave the building in an orderly manner.</a:t>
            </a:r>
          </a:p>
          <a:p>
            <a:pPr marL="285750" indent="-285750">
              <a:buFont typeface="Wingdings" panose="05000000000000000000" pitchFamily="2" charset="2"/>
              <a:buChar char="q"/>
            </a:pPr>
            <a:r>
              <a:rPr lang="en-US" dirty="0"/>
              <a:t>Do not use elevators.</a:t>
            </a:r>
          </a:p>
          <a:p>
            <a:pPr marL="285750" indent="-285750">
              <a:buFont typeface="Wingdings" panose="05000000000000000000" pitchFamily="2" charset="2"/>
              <a:buChar char="q"/>
            </a:pPr>
            <a:r>
              <a:rPr lang="en-US" dirty="0"/>
              <a:t>Assemble at the pre-designated Evacuation Assembly Point(s) (EAPs). EAPs will be used to provide occupants with information regarding the status of the building. "All Clear” announcements will be made at the EAPs.</a:t>
            </a:r>
          </a:p>
          <a:p>
            <a:pPr marL="0" marR="0">
              <a:spcBef>
                <a:spcPts val="0"/>
              </a:spcBef>
              <a:spcAft>
                <a:spcPts val="0"/>
              </a:spcAft>
            </a:pPr>
            <a:r>
              <a:rPr lang="en-US" dirty="0"/>
              <a:t>     Evacuation map link: </a:t>
            </a:r>
            <a:r>
              <a:rPr lang="en-US" sz="1200" u="sng" dirty="0">
                <a:solidFill>
                  <a:srgbClr val="0563C1"/>
                </a:solidFill>
                <a:effectLst/>
                <a:latin typeface="Calibri" panose="020F0502020204030204" pitchFamily="34" charset="0"/>
                <a:ea typeface="Calibri" panose="020F0502020204030204" pitchFamily="34" charset="0"/>
                <a:hlinkClick r:id="rId3"/>
              </a:rPr>
              <a:t>https://bayloru.maps.arcgis.com/apps/MapSeries/index.html?appid=0197bab3c6834f5595a0dfcc229b8781</a:t>
            </a:r>
            <a:endParaRPr lang="en-US" sz="1200" dirty="0">
              <a:effectLst/>
              <a:latin typeface="Calibri" panose="020F0502020204030204" pitchFamily="34" charset="0"/>
              <a:ea typeface="Calibri" panose="020F0502020204030204" pitchFamily="34" charset="0"/>
            </a:endParaRPr>
          </a:p>
          <a:p>
            <a:pPr marL="285750" indent="-285750">
              <a:buFont typeface="Wingdings" panose="05000000000000000000" pitchFamily="2" charset="2"/>
              <a:buChar char="q"/>
            </a:pPr>
            <a:r>
              <a:rPr lang="en-US" dirty="0"/>
              <a:t>Report any individuals left in the building to emergency personnel and/or designated faculty/staff member(s).</a:t>
            </a:r>
          </a:p>
          <a:p>
            <a:pPr marL="285750" indent="-285750">
              <a:buFont typeface="Wingdings" panose="05000000000000000000" pitchFamily="2" charset="2"/>
              <a:buChar char="q"/>
            </a:pPr>
            <a:r>
              <a:rPr lang="en-US" dirty="0"/>
              <a:t>Do not re-enter the building until an “All Clear” announcement is given by emergency personnel.</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endParaRPr lang="en-US" dirty="0"/>
          </a:p>
        </p:txBody>
      </p:sp>
    </p:spTree>
    <p:extLst>
      <p:ext uri="{BB962C8B-B14F-4D97-AF65-F5344CB8AC3E}">
        <p14:creationId xmlns:p14="http://schemas.microsoft.com/office/powerpoint/2010/main" val="3622776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5615" y="1195253"/>
            <a:ext cx="6096000" cy="4185761"/>
          </a:xfrm>
          <a:prstGeom prst="rect">
            <a:avLst/>
          </a:prstGeom>
        </p:spPr>
        <p:txBody>
          <a:bodyPr>
            <a:spAutoFit/>
          </a:bodyPr>
          <a:lstStyle/>
          <a:p>
            <a:r>
              <a:rPr lang="en-US" sz="3200" dirty="0">
                <a:solidFill>
                  <a:srgbClr val="CCCC00"/>
                </a:solidFill>
              </a:rPr>
              <a:t>Shelter in Place</a:t>
            </a:r>
          </a:p>
          <a:p>
            <a:endParaRPr lang="en-US" dirty="0">
              <a:solidFill>
                <a:srgbClr val="CCCC00"/>
              </a:solidFill>
            </a:endParaRPr>
          </a:p>
          <a:p>
            <a:pPr marL="285750" indent="-285750">
              <a:buFont typeface="Wingdings" panose="05000000000000000000" pitchFamily="2" charset="2"/>
              <a:buChar char="q"/>
            </a:pPr>
            <a:r>
              <a:rPr lang="en-US" dirty="0"/>
              <a:t>If you are inside, remain in the facility.</a:t>
            </a:r>
          </a:p>
          <a:p>
            <a:pPr marL="285750" indent="-285750">
              <a:buFont typeface="Wingdings" panose="05000000000000000000" pitchFamily="2" charset="2"/>
              <a:buChar char="q"/>
            </a:pPr>
            <a:r>
              <a:rPr lang="en-US" dirty="0"/>
              <a:t>If you are outdoors, quickly proceeding into the closest building, or follow instructions from emergency personnel on the scene.</a:t>
            </a:r>
          </a:p>
          <a:p>
            <a:pPr marL="285750" indent="-285750">
              <a:buFont typeface="Wingdings" panose="05000000000000000000" pitchFamily="2" charset="2"/>
              <a:buChar char="q"/>
            </a:pPr>
            <a:r>
              <a:rPr lang="en-US" dirty="0"/>
              <a:t>Locate a room to shelter inside.  It should be an interior room, the lowest level, and without windows or with the least number of windows.  If there is a large group of people inside a particular building, several rooms may be necessary.</a:t>
            </a:r>
          </a:p>
          <a:p>
            <a:pPr marL="285750" indent="-285750">
              <a:buFont typeface="Wingdings" panose="05000000000000000000" pitchFamily="2" charset="2"/>
              <a:buChar char="q"/>
            </a:pPr>
            <a:r>
              <a:rPr lang="en-US" dirty="0"/>
              <a:t>Turn on a radio or TV and listen for emergency communication or further instructions.</a:t>
            </a:r>
          </a:p>
          <a:p>
            <a:pPr marL="285750" indent="-285750">
              <a:buFont typeface="Wingdings" panose="05000000000000000000" pitchFamily="2" charset="2"/>
              <a:buChar char="q"/>
            </a:pPr>
            <a:r>
              <a:rPr lang="en-US" dirty="0"/>
              <a:t>Take refuge until an evacuation can be safely initiated or an “All Clear” is given.</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724" y="420981"/>
            <a:ext cx="1359130" cy="1359130"/>
          </a:xfrm>
          <a:prstGeom prst="rect">
            <a:avLst/>
          </a:prstGeom>
        </p:spPr>
      </p:pic>
    </p:spTree>
    <p:extLst>
      <p:ext uri="{BB962C8B-B14F-4D97-AF65-F5344CB8AC3E}">
        <p14:creationId xmlns:p14="http://schemas.microsoft.com/office/powerpoint/2010/main" val="1448095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3346" y="436418"/>
            <a:ext cx="1359132" cy="1359132"/>
          </a:xfrm>
          <a:prstGeom prst="rect">
            <a:avLst/>
          </a:prstGeom>
        </p:spPr>
      </p:pic>
      <p:sp>
        <p:nvSpPr>
          <p:cNvPr id="3" name="TextBox 2"/>
          <p:cNvSpPr txBox="1"/>
          <p:nvPr/>
        </p:nvSpPr>
        <p:spPr>
          <a:xfrm>
            <a:off x="2332725" y="976593"/>
            <a:ext cx="9479279" cy="5570756"/>
          </a:xfrm>
          <a:prstGeom prst="rect">
            <a:avLst/>
          </a:prstGeom>
          <a:noFill/>
        </p:spPr>
        <p:txBody>
          <a:bodyPr wrap="square" rtlCol="0">
            <a:spAutoFit/>
          </a:bodyPr>
          <a:lstStyle/>
          <a:p>
            <a:r>
              <a:rPr lang="en-US" sz="3200" dirty="0">
                <a:solidFill>
                  <a:schemeClr val="accent2">
                    <a:lumMod val="75000"/>
                  </a:schemeClr>
                </a:solidFill>
              </a:rPr>
              <a:t>BAYLOR</a:t>
            </a:r>
            <a:r>
              <a:rPr lang="en-US" sz="3200" b="1" dirty="0">
                <a:solidFill>
                  <a:schemeClr val="accent2">
                    <a:lumMod val="75000"/>
                  </a:schemeClr>
                </a:solidFill>
              </a:rPr>
              <a:t>ALERT! </a:t>
            </a:r>
          </a:p>
          <a:p>
            <a:r>
              <a:rPr lang="en-US" dirty="0"/>
              <a:t>EMERGENCY NOTIFICATION SYSTEM</a:t>
            </a:r>
          </a:p>
          <a:p>
            <a:endParaRPr lang="en-US" dirty="0"/>
          </a:p>
          <a:p>
            <a:r>
              <a:rPr lang="en-US" dirty="0"/>
              <a:t>Baylor Alert is Baylor University’s system for alerting students, staff and faculty in the event of an emergency or threat on campus.  The following systems may be utilized to communicate emergency information and procedures to campus constituents:</a:t>
            </a:r>
          </a:p>
          <a:p>
            <a:endParaRPr lang="en-US" dirty="0"/>
          </a:p>
          <a:p>
            <a:pPr marL="285750" indent="-285750">
              <a:buFont typeface="Wingdings" panose="05000000000000000000" pitchFamily="2" charset="2"/>
              <a:buChar char="q"/>
            </a:pPr>
            <a:r>
              <a:rPr lang="en-US" dirty="0"/>
              <a:t>Outdoor Mass Notification System (Main Campus Only)</a:t>
            </a:r>
          </a:p>
          <a:p>
            <a:pPr marL="285750" indent="-285750">
              <a:buFont typeface="Wingdings" panose="05000000000000000000" pitchFamily="2" charset="2"/>
              <a:buChar char="q"/>
            </a:pPr>
            <a:r>
              <a:rPr lang="en-US" dirty="0"/>
              <a:t>Indoor Notification System (Main Campus Only)</a:t>
            </a:r>
          </a:p>
          <a:p>
            <a:pPr marL="285750" indent="-285750">
              <a:buFont typeface="Wingdings" panose="05000000000000000000" pitchFamily="2" charset="2"/>
              <a:buChar char="q"/>
            </a:pPr>
            <a:r>
              <a:rPr lang="en-US" dirty="0"/>
              <a:t>Email notification to Baylor email account</a:t>
            </a:r>
          </a:p>
          <a:p>
            <a:pPr marL="285750" indent="-285750">
              <a:buFont typeface="Wingdings" panose="05000000000000000000" pitchFamily="2" charset="2"/>
              <a:buChar char="q"/>
            </a:pPr>
            <a:r>
              <a:rPr lang="en-US" dirty="0"/>
              <a:t>Text message to cell phone or another phone</a:t>
            </a:r>
          </a:p>
          <a:p>
            <a:pPr marL="285750" indent="-285750">
              <a:buFont typeface="Wingdings" panose="05000000000000000000" pitchFamily="2" charset="2"/>
              <a:buChar char="q"/>
            </a:pPr>
            <a:r>
              <a:rPr lang="en-US" dirty="0"/>
              <a:t>Audio message to a cell phone or other telephone</a:t>
            </a:r>
          </a:p>
          <a:p>
            <a:pPr marL="285750" indent="-285750">
              <a:buFont typeface="Wingdings" panose="05000000000000000000" pitchFamily="2" charset="2"/>
              <a:buChar char="q"/>
            </a:pPr>
            <a:r>
              <a:rPr lang="en-US" dirty="0"/>
              <a:t>Official University websites (e.g., </a:t>
            </a:r>
            <a:r>
              <a:rPr lang="en-US" dirty="0">
                <a:hlinkClick r:id="rId3"/>
              </a:rPr>
              <a:t>www.baylor.edu</a:t>
            </a:r>
            <a:r>
              <a:rPr lang="en-US" dirty="0"/>
              <a:t>)</a:t>
            </a:r>
          </a:p>
          <a:p>
            <a:pPr marL="285750" indent="-285750">
              <a:buFont typeface="Wingdings" panose="05000000000000000000" pitchFamily="2" charset="2"/>
              <a:buChar char="q"/>
            </a:pPr>
            <a:r>
              <a:rPr lang="en-US" dirty="0"/>
              <a:t>Official University social media accounts (Facebook: </a:t>
            </a:r>
            <a:r>
              <a:rPr lang="en-US" dirty="0">
                <a:hlinkClick r:id="rId4"/>
              </a:rPr>
              <a:t>https://www.baylor.edu/facebook/</a:t>
            </a:r>
            <a:r>
              <a:rPr lang="en-US" dirty="0"/>
              <a:t>; Twitter: @bayloralert and @baylor)</a:t>
            </a:r>
          </a:p>
          <a:p>
            <a:pPr marL="285750" indent="-285750">
              <a:buFont typeface="Wingdings" panose="05000000000000000000" pitchFamily="2" charset="2"/>
              <a:buChar char="q"/>
            </a:pPr>
            <a:r>
              <a:rPr lang="en-US" dirty="0"/>
              <a:t>Baylor Information Line (254) 710-4411</a:t>
            </a:r>
          </a:p>
          <a:p>
            <a:pPr marL="285750" indent="-285750">
              <a:buFont typeface="Wingdings" panose="05000000000000000000" pitchFamily="2" charset="2"/>
              <a:buChar char="q"/>
            </a:pPr>
            <a:r>
              <a:rPr lang="en-US" dirty="0"/>
              <a:t>University email distribution systems</a:t>
            </a:r>
          </a:p>
          <a:p>
            <a:pPr marL="285750" indent="-285750">
              <a:buFont typeface="Wingdings" panose="05000000000000000000" pitchFamily="2" charset="2"/>
              <a:buChar char="q"/>
            </a:pPr>
            <a:endParaRPr lang="en-US" dirty="0"/>
          </a:p>
          <a:p>
            <a:endParaRPr lang="en-US" b="1" dirty="0"/>
          </a:p>
        </p:txBody>
      </p:sp>
    </p:spTree>
    <p:extLst>
      <p:ext uri="{BB962C8B-B14F-4D97-AF65-F5344CB8AC3E}">
        <p14:creationId xmlns:p14="http://schemas.microsoft.com/office/powerpoint/2010/main" val="427667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AD2467C-D776-4EFD-A58D-64D06B4235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3346" y="436418"/>
            <a:ext cx="1359132" cy="1359132"/>
          </a:xfrm>
          <a:prstGeom prst="rect">
            <a:avLst/>
          </a:prstGeom>
        </p:spPr>
      </p:pic>
      <p:sp>
        <p:nvSpPr>
          <p:cNvPr id="3" name="TextBox 2">
            <a:extLst>
              <a:ext uri="{FF2B5EF4-FFF2-40B4-BE49-F238E27FC236}">
                <a16:creationId xmlns:a16="http://schemas.microsoft.com/office/drawing/2014/main" id="{86C189BE-DF0A-4791-931F-F08F111CE4F2}"/>
              </a:ext>
            </a:extLst>
          </p:cNvPr>
          <p:cNvSpPr txBox="1"/>
          <p:nvPr/>
        </p:nvSpPr>
        <p:spPr>
          <a:xfrm>
            <a:off x="2423099" y="721701"/>
            <a:ext cx="8239308" cy="5293757"/>
          </a:xfrm>
          <a:prstGeom prst="rect">
            <a:avLst/>
          </a:prstGeom>
          <a:noFill/>
        </p:spPr>
        <p:txBody>
          <a:bodyPr wrap="square" rtlCol="0">
            <a:spAutoFit/>
          </a:bodyPr>
          <a:lstStyle/>
          <a:p>
            <a:pPr algn="l"/>
            <a:r>
              <a:rPr lang="en-US" sz="3200" b="1" dirty="0">
                <a:solidFill>
                  <a:schemeClr val="accent2">
                    <a:lumMod val="75000"/>
                  </a:schemeClr>
                </a:solidFill>
                <a:effectLst/>
              </a:rPr>
              <a:t>Register for BAYLORALERT</a:t>
            </a:r>
          </a:p>
          <a:p>
            <a:pPr algn="l"/>
            <a:endParaRPr lang="en-US" dirty="0">
              <a:effectLst/>
            </a:endParaRPr>
          </a:p>
          <a:p>
            <a:pPr algn="l"/>
            <a:r>
              <a:rPr lang="en-US" b="1" dirty="0">
                <a:effectLst/>
              </a:rPr>
              <a:t>Students, faculty</a:t>
            </a:r>
            <a:r>
              <a:rPr lang="en-US" dirty="0">
                <a:effectLst/>
              </a:rPr>
              <a:t> and </a:t>
            </a:r>
            <a:r>
              <a:rPr lang="en-US" b="1" dirty="0">
                <a:effectLst/>
              </a:rPr>
              <a:t>staff </a:t>
            </a:r>
            <a:r>
              <a:rPr lang="en-US" dirty="0">
                <a:effectLst/>
              </a:rPr>
              <a:t>may enter or update contact information online:</a:t>
            </a:r>
          </a:p>
          <a:p>
            <a:pPr algn="l"/>
            <a:endParaRPr lang="en-US" dirty="0">
              <a:effectLst/>
            </a:endParaRPr>
          </a:p>
          <a:p>
            <a:pPr algn="l">
              <a:buFont typeface="Arial" panose="020B0604020202020204" pitchFamily="34" charset="0"/>
              <a:buChar char="•"/>
            </a:pPr>
            <a:r>
              <a:rPr lang="en-US" dirty="0">
                <a:effectLst/>
              </a:rPr>
              <a:t>Students: </a:t>
            </a:r>
            <a:r>
              <a:rPr lang="en-US" dirty="0">
                <a:effectLst/>
                <a:hlinkClick r:id="rId3"/>
              </a:rPr>
              <a:t>bearweb.baylor.edu</a:t>
            </a:r>
            <a:r>
              <a:rPr lang="en-US" dirty="0">
                <a:effectLst/>
              </a:rPr>
              <a:t> </a:t>
            </a:r>
          </a:p>
          <a:p>
            <a:pPr marL="742950" lvl="1" indent="-285750" algn="l">
              <a:buFont typeface="Arial" panose="020B0604020202020204" pitchFamily="34" charset="0"/>
              <a:buChar char="•"/>
            </a:pPr>
            <a:r>
              <a:rPr lang="en-US" dirty="0">
                <a:effectLst/>
              </a:rPr>
              <a:t>Instructions are available </a:t>
            </a:r>
            <a:r>
              <a:rPr lang="en-US" dirty="0">
                <a:effectLst/>
                <a:hlinkClick r:id="rId4"/>
              </a:rPr>
              <a:t>HERE</a:t>
            </a:r>
            <a:endParaRPr lang="en-US" dirty="0">
              <a:effectLst/>
            </a:endParaRPr>
          </a:p>
          <a:p>
            <a:pPr marL="742950" lvl="1" indent="-285750" algn="l">
              <a:buFont typeface="Arial" panose="020B0604020202020204" pitchFamily="34" charset="0"/>
              <a:buChar char="•"/>
            </a:pPr>
            <a:r>
              <a:rPr lang="en-US" dirty="0">
                <a:effectLst/>
              </a:rPr>
              <a:t>Parents can be added as an "alternate Baylor Alert contact" by their student using the instructions provided above.</a:t>
            </a:r>
          </a:p>
          <a:p>
            <a:pPr lvl="1" algn="l"/>
            <a:endParaRPr lang="en-US" dirty="0">
              <a:effectLst/>
            </a:endParaRPr>
          </a:p>
          <a:p>
            <a:pPr algn="l">
              <a:buFont typeface="Arial" panose="020B0604020202020204" pitchFamily="34" charset="0"/>
              <a:buChar char="•"/>
            </a:pPr>
            <a:r>
              <a:rPr lang="en-US" dirty="0">
                <a:effectLst/>
              </a:rPr>
              <a:t>Employees: </a:t>
            </a:r>
            <a:r>
              <a:rPr lang="en-US" dirty="0">
                <a:effectLst/>
                <a:hlinkClick r:id="rId5"/>
              </a:rPr>
              <a:t>baylor.edu/ignite</a:t>
            </a:r>
            <a:endParaRPr lang="en-US" dirty="0">
              <a:effectLst/>
            </a:endParaRPr>
          </a:p>
          <a:p>
            <a:pPr algn="l"/>
            <a:endParaRPr lang="en-US" dirty="0">
              <a:effectLst/>
            </a:endParaRPr>
          </a:p>
          <a:p>
            <a:pPr algn="l"/>
            <a:r>
              <a:rPr lang="en-US" b="1" dirty="0">
                <a:effectLst/>
              </a:rPr>
              <a:t>Parents, visitors, contractors</a:t>
            </a:r>
            <a:r>
              <a:rPr lang="en-US" dirty="0">
                <a:effectLst/>
              </a:rPr>
              <a:t> and others can opt-in to receive Baylor Alert (text messages) using one of following options:</a:t>
            </a:r>
          </a:p>
          <a:p>
            <a:pPr algn="l">
              <a:buFont typeface="Arial" panose="020B0604020202020204" pitchFamily="34" charset="0"/>
              <a:buChar char="•"/>
            </a:pPr>
            <a:r>
              <a:rPr lang="en-US" dirty="0">
                <a:effectLst/>
              </a:rPr>
              <a:t>    Short term visitors (1-3 days) can text </a:t>
            </a:r>
            <a:r>
              <a:rPr lang="en-US" b="1" i="1" dirty="0">
                <a:effectLst/>
              </a:rPr>
              <a:t>Baylor1845</a:t>
            </a:r>
            <a:r>
              <a:rPr lang="en-US" dirty="0">
                <a:effectLst/>
              </a:rPr>
              <a:t> to </a:t>
            </a:r>
            <a:r>
              <a:rPr lang="en-US" b="1" dirty="0">
                <a:effectLst/>
              </a:rPr>
              <a:t>226787</a:t>
            </a:r>
            <a:r>
              <a:rPr lang="en-US" dirty="0">
                <a:effectLst/>
              </a:rPr>
              <a:t>. *Note, subscriptions automatically expire after 3 days.</a:t>
            </a:r>
          </a:p>
          <a:p>
            <a:pPr algn="l">
              <a:buFont typeface="Arial" panose="020B0604020202020204" pitchFamily="34" charset="0"/>
              <a:buChar char="•"/>
            </a:pPr>
            <a:r>
              <a:rPr lang="en-US" dirty="0">
                <a:effectLst/>
              </a:rPr>
              <a:t>    Long term visitors (weeks, months, semester, etc.) can text </a:t>
            </a:r>
            <a:r>
              <a:rPr lang="en-US" b="1" i="1" dirty="0">
                <a:effectLst/>
              </a:rPr>
              <a:t>Baylor76798</a:t>
            </a:r>
            <a:r>
              <a:rPr lang="en-US" dirty="0">
                <a:effectLst/>
              </a:rPr>
              <a:t> to </a:t>
            </a:r>
            <a:r>
              <a:rPr lang="en-US" b="1" dirty="0">
                <a:effectLst/>
              </a:rPr>
              <a:t>226787</a:t>
            </a:r>
            <a:r>
              <a:rPr lang="en-US" dirty="0">
                <a:effectLst/>
              </a:rPr>
              <a:t>. *Note, subscriptions do not automatically expire. Users need to opt-out to stop receiving notifications.</a:t>
            </a:r>
          </a:p>
        </p:txBody>
      </p:sp>
    </p:spTree>
    <p:extLst>
      <p:ext uri="{BB962C8B-B14F-4D97-AF65-F5344CB8AC3E}">
        <p14:creationId xmlns:p14="http://schemas.microsoft.com/office/powerpoint/2010/main" val="3177333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TotalTime>
  <Words>2322</Words>
  <Application>Microsoft Office PowerPoint</Application>
  <PresentationFormat>Widescreen</PresentationFormat>
  <Paragraphs>224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Baylor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Brent A</dc:creator>
  <cp:lastModifiedBy>Jones, Brent</cp:lastModifiedBy>
  <cp:revision>38</cp:revision>
  <dcterms:created xsi:type="dcterms:W3CDTF">2016-06-20T14:20:58Z</dcterms:created>
  <dcterms:modified xsi:type="dcterms:W3CDTF">2022-07-01T13:57:36Z</dcterms:modified>
</cp:coreProperties>
</file>