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4" r:id="rId3"/>
    <p:sldId id="325" r:id="rId4"/>
    <p:sldId id="257" r:id="rId5"/>
    <p:sldId id="321" r:id="rId6"/>
    <p:sldId id="305" r:id="rId7"/>
    <p:sldId id="306" r:id="rId8"/>
    <p:sldId id="307" r:id="rId9"/>
    <p:sldId id="308" r:id="rId10"/>
    <p:sldId id="309" r:id="rId11"/>
    <p:sldId id="330" r:id="rId12"/>
    <p:sldId id="331" r:id="rId13"/>
    <p:sldId id="332" r:id="rId14"/>
    <p:sldId id="333" r:id="rId15"/>
    <p:sldId id="334" r:id="rId16"/>
    <p:sldId id="312" r:id="rId17"/>
    <p:sldId id="310" r:id="rId18"/>
    <p:sldId id="311" r:id="rId19"/>
    <p:sldId id="342" r:id="rId20"/>
    <p:sldId id="335" r:id="rId21"/>
    <p:sldId id="336" r:id="rId22"/>
    <p:sldId id="337" r:id="rId23"/>
    <p:sldId id="338" r:id="rId24"/>
    <p:sldId id="339" r:id="rId25"/>
    <p:sldId id="302" r:id="rId26"/>
    <p:sldId id="317" r:id="rId27"/>
    <p:sldId id="328" r:id="rId28"/>
    <p:sldId id="318" r:id="rId29"/>
    <p:sldId id="303" r:id="rId30"/>
    <p:sldId id="304" r:id="rId31"/>
    <p:sldId id="329" r:id="rId32"/>
    <p:sldId id="340" r:id="rId33"/>
    <p:sldId id="322" r:id="rId34"/>
    <p:sldId id="319" r:id="rId35"/>
    <p:sldId id="343" r:id="rId36"/>
    <p:sldId id="320" r:id="rId37"/>
    <p:sldId id="344" r:id="rId38"/>
    <p:sldId id="345" r:id="rId39"/>
    <p:sldId id="323" r:id="rId40"/>
    <p:sldId id="346" r:id="rId41"/>
    <p:sldId id="347" r:id="rId42"/>
    <p:sldId id="348" r:id="rId43"/>
    <p:sldId id="349" r:id="rId44"/>
    <p:sldId id="326" r:id="rId45"/>
    <p:sldId id="32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24547-57B7-4AFB-B4F5-A768FD53B815}" type="datetimeFigureOut">
              <a:rPr lang="en-US" smtClean="0"/>
              <a:t>3/31/2023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0E95F-BAC0-42CB-872C-2BDA92D142BC}" type="slidenum">
              <a:rPr lang="en-US" smtClean="0"/>
              <a:t>‹#›</a:t>
            </a:fld>
            <a:endParaRPr lang="en-US"/>
          </a:p>
        </p:txBody>
      </p:sp>
    </p:spTree>
    <p:extLst>
      <p:ext uri="{BB962C8B-B14F-4D97-AF65-F5344CB8AC3E}">
        <p14:creationId xmlns:p14="http://schemas.microsoft.com/office/powerpoint/2010/main" val="12595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t>National Fire Prevention Association</a:t>
            </a:r>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B5E9563E-E624-483A-BC64-95A00638C89D}" type="slidenum">
              <a:rPr lang="en-US" smtClean="0"/>
              <a:pPr eaLnBrk="1" hangingPunct="1"/>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t>Hazardous Materials Identification System</a:t>
            </a:r>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05B9F4C-BC6B-44FD-A5E3-9A29316F9FAF}" type="slidenum">
              <a:rPr lang="en-US" smtClean="0"/>
              <a:pPr eaLnBrk="1" hangingPunct="1"/>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50E95F-BAC0-42CB-872C-2BDA92D142BC}" type="slidenum">
              <a:rPr lang="en-US" smtClean="0"/>
              <a:t>24</a:t>
            </a:fld>
            <a:endParaRPr lang="en-US"/>
          </a:p>
        </p:txBody>
      </p:sp>
    </p:spTree>
    <p:extLst>
      <p:ext uri="{BB962C8B-B14F-4D97-AF65-F5344CB8AC3E}">
        <p14:creationId xmlns:p14="http://schemas.microsoft.com/office/powerpoint/2010/main" val="25355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0291D0-BBB7-4A18-8051-63E15B20F1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127481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291D0-BBB7-4A18-8051-63E15B20F1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213735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291D0-BBB7-4A18-8051-63E15B20F1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423209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5200" cy="14478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381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19600" y="1905000"/>
            <a:ext cx="3810000" cy="4419600"/>
          </a:xfrm>
        </p:spPr>
        <p:txBody>
          <a:bodyPr/>
          <a:lstStyle/>
          <a:p>
            <a:pPr lvl="0"/>
            <a:endParaRPr lang="en-US" noProof="0"/>
          </a:p>
        </p:txBody>
      </p:sp>
    </p:spTree>
    <p:extLst>
      <p:ext uri="{BB962C8B-B14F-4D97-AF65-F5344CB8AC3E}">
        <p14:creationId xmlns:p14="http://schemas.microsoft.com/office/powerpoint/2010/main" val="220151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291D0-BBB7-4A18-8051-63E15B20F1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396741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291D0-BBB7-4A18-8051-63E15B20F1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254321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291D0-BBB7-4A18-8051-63E15B20F1A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205274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0291D0-BBB7-4A18-8051-63E15B20F1AC}"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374036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291D0-BBB7-4A18-8051-63E15B20F1AC}"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315056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291D0-BBB7-4A18-8051-63E15B20F1AC}"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266577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291D0-BBB7-4A18-8051-63E15B20F1A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357892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291D0-BBB7-4A18-8051-63E15B20F1A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8AF0B-0654-4744-B8A8-ADC271D50382}" type="slidenum">
              <a:rPr lang="en-US" smtClean="0"/>
              <a:t>‹#›</a:t>
            </a:fld>
            <a:endParaRPr lang="en-US"/>
          </a:p>
        </p:txBody>
      </p:sp>
    </p:spTree>
    <p:extLst>
      <p:ext uri="{BB962C8B-B14F-4D97-AF65-F5344CB8AC3E}">
        <p14:creationId xmlns:p14="http://schemas.microsoft.com/office/powerpoint/2010/main" val="206487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291D0-BBB7-4A18-8051-63E15B20F1AC}" type="datetimeFigureOut">
              <a:rPr lang="en-US" smtClean="0"/>
              <a:t>3/31/2023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8AF0B-0654-4744-B8A8-ADC271D50382}" type="slidenum">
              <a:rPr lang="en-US" smtClean="0"/>
              <a:t>‹#›</a:t>
            </a:fld>
            <a:endParaRPr lang="en-US"/>
          </a:p>
        </p:txBody>
      </p:sp>
      <p:sp>
        <p:nvSpPr>
          <p:cNvPr id="7" name="TextBox 6"/>
          <p:cNvSpPr txBox="1"/>
          <p:nvPr userDrawn="1"/>
        </p:nvSpPr>
        <p:spPr>
          <a:xfrm>
            <a:off x="0" y="6642556"/>
            <a:ext cx="1066800" cy="215444"/>
          </a:xfrm>
          <a:prstGeom prst="rect">
            <a:avLst/>
          </a:prstGeom>
          <a:noFill/>
        </p:spPr>
        <p:txBody>
          <a:bodyPr wrap="square" rtlCol="0">
            <a:spAutoFit/>
          </a:bodyPr>
          <a:lstStyle/>
          <a:p>
            <a:r>
              <a:rPr lang="en-US" sz="800" dirty="0"/>
              <a:t>Updated July 2014</a:t>
            </a:r>
          </a:p>
        </p:txBody>
      </p:sp>
    </p:spTree>
    <p:extLst>
      <p:ext uri="{BB962C8B-B14F-4D97-AF65-F5344CB8AC3E}">
        <p14:creationId xmlns:p14="http://schemas.microsoft.com/office/powerpoint/2010/main" val="87564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14.gif"/><Relationship Id="rId4" Type="http://schemas.openxmlformats.org/officeDocument/2006/relationships/slide" Target="slide14.xml"/><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22.jpg"/><Relationship Id="rId7" Type="http://schemas.openxmlformats.org/officeDocument/2006/relationships/image" Target="../media/image24.jpg"/><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3.jpg"/><Relationship Id="rId4" Type="http://schemas.openxmlformats.org/officeDocument/2006/relationships/slide" Target="slide21.xml"/><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4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41.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Karalyn_Humphrey@baylor.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774825"/>
          </a:xfrm>
        </p:spPr>
        <p:txBody>
          <a:bodyPr>
            <a:normAutofit/>
          </a:bodyPr>
          <a:lstStyle/>
          <a:p>
            <a:r>
              <a:rPr lang="en-US" sz="3600" dirty="0"/>
              <a:t>General Chemical Awareness</a:t>
            </a:r>
            <a:br>
              <a:rPr lang="en-US" sz="3600" dirty="0"/>
            </a:br>
            <a:br>
              <a:rPr lang="en-US" sz="1200" dirty="0"/>
            </a:br>
            <a:r>
              <a:rPr lang="en-US" sz="2800" dirty="0">
                <a:solidFill>
                  <a:srgbClr val="003399"/>
                </a:solidFill>
              </a:rPr>
              <a:t>For Office Personnel</a:t>
            </a:r>
            <a:endParaRPr lang="en-US" sz="3600" dirty="0">
              <a:solidFill>
                <a:srgbClr val="003399"/>
              </a:solidFill>
            </a:endParaRPr>
          </a:p>
        </p:txBody>
      </p:sp>
      <p:sp>
        <p:nvSpPr>
          <p:cNvPr id="3" name="Subtitle 2"/>
          <p:cNvSpPr>
            <a:spLocks noGrp="1"/>
          </p:cNvSpPr>
          <p:nvPr>
            <p:ph type="subTitle" idx="1"/>
          </p:nvPr>
        </p:nvSpPr>
        <p:spPr>
          <a:xfrm>
            <a:off x="1371600" y="5257800"/>
            <a:ext cx="6400800" cy="914400"/>
          </a:xfrm>
        </p:spPr>
        <p:txBody>
          <a:bodyPr>
            <a:normAutofit/>
          </a:bodyPr>
          <a:lstStyle/>
          <a:p>
            <a:r>
              <a:rPr lang="en-US" sz="1800" dirty="0">
                <a:solidFill>
                  <a:schemeClr val="tx2">
                    <a:lumMod val="60000"/>
                    <a:lumOff val="40000"/>
                  </a:schemeClr>
                </a:solidFill>
              </a:rPr>
              <a:t>Environmental Health &amp; Safety</a:t>
            </a:r>
          </a:p>
          <a:p>
            <a:r>
              <a:rPr lang="en-US" sz="1800" dirty="0">
                <a:solidFill>
                  <a:schemeClr val="tx2">
                    <a:lumMod val="60000"/>
                    <a:lumOff val="40000"/>
                  </a:schemeClr>
                </a:solidFill>
              </a:rPr>
              <a:t>Baylor University</a:t>
            </a:r>
          </a:p>
        </p:txBody>
      </p:sp>
      <p:cxnSp>
        <p:nvCxnSpPr>
          <p:cNvPr id="5" name="Straight Connector 4"/>
          <p:cNvCxnSpPr/>
          <p:nvPr/>
        </p:nvCxnSpPr>
        <p:spPr>
          <a:xfrm>
            <a:off x="304800" y="2895600"/>
            <a:ext cx="86106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006" y="3124200"/>
            <a:ext cx="3786187" cy="1788750"/>
          </a:xfrm>
          <a:prstGeom prst="rect">
            <a:avLst/>
          </a:prstGeom>
        </p:spPr>
      </p:pic>
      <p:pic>
        <p:nvPicPr>
          <p:cNvPr id="7" name="Picture 6">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28341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sz="half"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buClr>
                <a:schemeClr val="tx2"/>
              </a:buClr>
              <a:defRPr/>
            </a:pPr>
            <a:r>
              <a:rPr lang="en-US" sz="2400" dirty="0"/>
              <a:t>Blue = Health</a:t>
            </a:r>
          </a:p>
          <a:p>
            <a:pPr>
              <a:buClr>
                <a:schemeClr val="tx2"/>
              </a:buClr>
              <a:defRPr/>
            </a:pPr>
            <a:r>
              <a:rPr lang="en-US" sz="2400" dirty="0"/>
              <a:t>Red = Flammability</a:t>
            </a:r>
          </a:p>
          <a:p>
            <a:pPr>
              <a:buClr>
                <a:schemeClr val="tx2"/>
              </a:buClr>
              <a:defRPr/>
            </a:pPr>
            <a:r>
              <a:rPr lang="en-US" sz="2400" dirty="0"/>
              <a:t>Yellow = Instability</a:t>
            </a:r>
          </a:p>
          <a:p>
            <a:pPr>
              <a:buClr>
                <a:schemeClr val="tx2"/>
              </a:buClr>
              <a:defRPr/>
            </a:pPr>
            <a:r>
              <a:rPr lang="en-US" sz="2400" dirty="0"/>
              <a:t>White = Special hazard information or protective equipment</a:t>
            </a:r>
          </a:p>
          <a:p>
            <a:pPr>
              <a:buClr>
                <a:schemeClr val="tx2"/>
              </a:buClr>
              <a:defRPr/>
            </a:pPr>
            <a:r>
              <a:rPr lang="en-US" sz="2400" dirty="0"/>
              <a:t>Numerical Rating of 0-4</a:t>
            </a:r>
          </a:p>
        </p:txBody>
      </p:sp>
      <p:pic>
        <p:nvPicPr>
          <p:cNvPr id="21509"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105400"/>
            <a:ext cx="33131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0"/>
            <a:ext cx="8305800" cy="1143000"/>
          </a:xfrm>
        </p:spPr>
        <p:txBody>
          <a:bodyPr>
            <a:normAutofit/>
          </a:bodyPr>
          <a:lstStyle/>
          <a:p>
            <a:pPr algn="l"/>
            <a:r>
              <a:rPr lang="en-US" sz="3200" dirty="0"/>
              <a:t>HMIS Labels</a:t>
            </a:r>
          </a:p>
        </p:txBody>
      </p:sp>
      <p:pic>
        <p:nvPicPr>
          <p:cNvPr id="9" name="Picture 4" descr="HZC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00600" y="1933575"/>
            <a:ext cx="3810000" cy="375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p:cNvSpPr txBox="1"/>
          <p:nvPr/>
        </p:nvSpPr>
        <p:spPr>
          <a:xfrm>
            <a:off x="7772400" y="2647890"/>
            <a:ext cx="685800" cy="2354491"/>
          </a:xfrm>
          <a:prstGeom prst="rect">
            <a:avLst/>
          </a:prstGeom>
          <a:noFill/>
        </p:spPr>
        <p:txBody>
          <a:bodyPr wrap="square" rtlCol="0">
            <a:spAutoFit/>
          </a:bodyPr>
          <a:lstStyle/>
          <a:p>
            <a:r>
              <a:rPr lang="en-US" sz="2100" b="1" dirty="0">
                <a:solidFill>
                  <a:schemeClr val="bg1"/>
                </a:solidFill>
              </a:rPr>
              <a:t>3</a:t>
            </a:r>
          </a:p>
          <a:p>
            <a:endParaRPr lang="en-US" sz="2100" b="1" dirty="0">
              <a:solidFill>
                <a:schemeClr val="bg1"/>
              </a:solidFill>
            </a:endParaRPr>
          </a:p>
          <a:p>
            <a:r>
              <a:rPr lang="en-US" sz="2100" b="1" dirty="0">
                <a:solidFill>
                  <a:schemeClr val="bg1"/>
                </a:solidFill>
              </a:rPr>
              <a:t>4</a:t>
            </a:r>
          </a:p>
          <a:p>
            <a:endParaRPr lang="en-US" sz="2100" dirty="0"/>
          </a:p>
          <a:p>
            <a:endParaRPr lang="en-US" sz="2100" dirty="0"/>
          </a:p>
          <a:p>
            <a:endParaRPr lang="en-US" sz="2100" dirty="0"/>
          </a:p>
          <a:p>
            <a:endParaRPr lang="en-US" sz="2100" strike="sngStrike" dirty="0"/>
          </a:p>
        </p:txBody>
      </p:sp>
      <p:sp>
        <p:nvSpPr>
          <p:cNvPr id="12" name="TextBox 11"/>
          <p:cNvSpPr txBox="1"/>
          <p:nvPr/>
        </p:nvSpPr>
        <p:spPr>
          <a:xfrm>
            <a:off x="7772400" y="3886200"/>
            <a:ext cx="533400" cy="1569660"/>
          </a:xfrm>
          <a:prstGeom prst="rect">
            <a:avLst/>
          </a:prstGeom>
          <a:noFill/>
        </p:spPr>
        <p:txBody>
          <a:bodyPr wrap="square" rtlCol="0">
            <a:spAutoFit/>
          </a:bodyPr>
          <a:lstStyle/>
          <a:p>
            <a:r>
              <a:rPr lang="en-US" sz="2000" b="1" dirty="0"/>
              <a:t>1</a:t>
            </a:r>
          </a:p>
          <a:p>
            <a:endParaRPr lang="en-US" sz="2000" b="1" dirty="0"/>
          </a:p>
          <a:p>
            <a:r>
              <a:rPr lang="en-US" sz="2000" b="1" strike="sngStrike" dirty="0"/>
              <a:t>W</a:t>
            </a:r>
          </a:p>
          <a:p>
            <a:endParaRPr lang="en-US" dirty="0">
              <a:solidFill>
                <a:schemeClr val="bg1"/>
              </a:solidFill>
            </a:endParaRPr>
          </a:p>
          <a:p>
            <a:endParaRPr lang="en-US" dirty="0">
              <a:solidFill>
                <a:schemeClr val="bg1"/>
              </a:solidFill>
            </a:endParaRPr>
          </a:p>
        </p:txBody>
      </p:sp>
      <p:sp>
        <p:nvSpPr>
          <p:cNvPr id="3" name="TextBox 2"/>
          <p:cNvSpPr txBox="1"/>
          <p:nvPr/>
        </p:nvSpPr>
        <p:spPr>
          <a:xfrm>
            <a:off x="4953000" y="5105400"/>
            <a:ext cx="3505200" cy="369332"/>
          </a:xfrm>
          <a:prstGeom prst="rect">
            <a:avLst/>
          </a:prstGeom>
          <a:solidFill>
            <a:schemeClr val="bg1"/>
          </a:solidFill>
        </p:spPr>
        <p:txBody>
          <a:bodyPr wrap="square" rtlCol="0">
            <a:spAutoFit/>
          </a:bodyPr>
          <a:lstStyle/>
          <a:p>
            <a:endParaRPr lang="en-US" dirty="0"/>
          </a:p>
        </p:txBody>
      </p:sp>
      <p:cxnSp>
        <p:nvCxnSpPr>
          <p:cNvPr id="13" name="Straight Connector 12"/>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10" name="Picture 9">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4079906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sp>
        <p:nvSpPr>
          <p:cNvPr id="6" name="Content Placeholder 5"/>
          <p:cNvSpPr>
            <a:spLocks noGrp="1"/>
          </p:cNvSpPr>
          <p:nvPr>
            <p:ph idx="1"/>
          </p:nvPr>
        </p:nvSpPr>
        <p:spPr>
          <a:xfrm>
            <a:off x="457200" y="990600"/>
            <a:ext cx="8229600" cy="4525963"/>
          </a:xfrm>
        </p:spPr>
        <p:txBody>
          <a:bodyPr>
            <a:normAutofit/>
          </a:bodyPr>
          <a:lstStyle/>
          <a:p>
            <a:pPr marL="0" indent="0">
              <a:buNone/>
            </a:pPr>
            <a:r>
              <a:rPr lang="en-US" sz="2000" dirty="0"/>
              <a:t>Which of these represents a chemical presenting a severe health hazard?</a:t>
            </a:r>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272" y="1676400"/>
            <a:ext cx="1905000" cy="1905000"/>
          </a:xfrm>
          <a:prstGeom prst="rect">
            <a:avLst/>
          </a:prstGeom>
        </p:spPr>
      </p:pic>
      <p:pic>
        <p:nvPicPr>
          <p:cNvPr id="11" name="Picture 10">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0272" y="4038600"/>
            <a:ext cx="1905000" cy="1905000"/>
          </a:xfrm>
          <a:prstGeom prst="rect">
            <a:avLst/>
          </a:prstGeom>
        </p:spPr>
      </p:pic>
      <p:pic>
        <p:nvPicPr>
          <p:cNvPr id="12" name="Picture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0" y="1676400"/>
            <a:ext cx="1904762" cy="1904762"/>
          </a:xfrm>
          <a:prstGeom prst="rect">
            <a:avLst/>
          </a:prstGeom>
        </p:spPr>
      </p:pic>
      <p:pic>
        <p:nvPicPr>
          <p:cNvPr id="13" name="Picture 12">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3762" y="4038600"/>
            <a:ext cx="1905000" cy="1905000"/>
          </a:xfrm>
          <a:prstGeom prst="rect">
            <a:avLst/>
          </a:prstGeom>
        </p:spPr>
      </p:pic>
      <p:cxnSp>
        <p:nvCxnSpPr>
          <p:cNvPr id="10" name="Straight Connector 9"/>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446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sp>
        <p:nvSpPr>
          <p:cNvPr id="6" name="Content Placeholder 5"/>
          <p:cNvSpPr>
            <a:spLocks noGrp="1"/>
          </p:cNvSpPr>
          <p:nvPr>
            <p:ph idx="1"/>
          </p:nvPr>
        </p:nvSpPr>
        <p:spPr>
          <a:xfrm>
            <a:off x="457200" y="990600"/>
            <a:ext cx="8229600" cy="4525963"/>
          </a:xfrm>
        </p:spPr>
        <p:txBody>
          <a:bodyPr>
            <a:normAutofit/>
          </a:bodyPr>
          <a:lstStyle/>
          <a:p>
            <a:pPr marL="0" indent="0">
              <a:buNone/>
            </a:pPr>
            <a:r>
              <a:rPr lang="en-US" sz="2000" dirty="0"/>
              <a:t>Which of these represents a chemical presenting a severe health hazard?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792397"/>
            <a:ext cx="2895600" cy="647700"/>
          </a:xfrm>
          <a:prstGeom prst="rect">
            <a:avLst/>
          </a:prstGeom>
        </p:spPr>
      </p:pic>
      <p:pic>
        <p:nvPicPr>
          <p:cNvPr id="10" name="Picture 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150" y="3961013"/>
            <a:ext cx="2152650" cy="514350"/>
          </a:xfrm>
          <a:prstGeom prst="rect">
            <a:avLst/>
          </a:prstGeom>
        </p:spPr>
      </p:pic>
      <p:sp>
        <p:nvSpPr>
          <p:cNvPr id="14" name="Left Arrow 13">
            <a:hlinkClick r:id="rId3" action="ppaction://hlinksldjump"/>
          </p:cNvPr>
          <p:cNvSpPr/>
          <p:nvPr/>
        </p:nvSpPr>
        <p:spPr>
          <a:xfrm>
            <a:off x="4419600" y="4018163"/>
            <a:ext cx="762000" cy="457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a:t>
            </a:r>
          </a:p>
        </p:txBody>
      </p:sp>
      <p:sp>
        <p:nvSpPr>
          <p:cNvPr id="3" name="TextBox 2"/>
          <p:cNvSpPr txBox="1"/>
          <p:nvPr/>
        </p:nvSpPr>
        <p:spPr>
          <a:xfrm>
            <a:off x="990600" y="4191000"/>
            <a:ext cx="2895600" cy="1477328"/>
          </a:xfrm>
          <a:prstGeom prst="rect">
            <a:avLst/>
          </a:prstGeom>
          <a:noFill/>
        </p:spPr>
        <p:txBody>
          <a:bodyPr wrap="square" rtlCol="0">
            <a:spAutoFit/>
          </a:bodyPr>
          <a:lstStyle/>
          <a:p>
            <a:r>
              <a:rPr lang="en-US" dirty="0"/>
              <a:t>This represents a slight health hazard, a moderate flammability, a deadly reactivity, and an incompatibility with water.</a:t>
            </a:r>
          </a:p>
        </p:txBody>
      </p:sp>
      <p:pic>
        <p:nvPicPr>
          <p:cNvPr id="11" name="Picture 10">
            <a:hlinkClick r:id="rId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0272" y="1676400"/>
            <a:ext cx="1905000" cy="1905000"/>
          </a:xfrm>
          <a:prstGeom prst="rect">
            <a:avLst/>
          </a:prstGeom>
        </p:spPr>
      </p:pic>
      <p:cxnSp>
        <p:nvCxnSpPr>
          <p:cNvPr id="12" name="Straight Connector 11"/>
          <p:cNvCxnSpPr/>
          <p:nvPr/>
        </p:nvCxnSpPr>
        <p:spPr>
          <a:xfrm>
            <a:off x="0" y="838200"/>
            <a:ext cx="7620000" cy="0"/>
          </a:xfrm>
          <a:prstGeom prst="line">
            <a:avLst/>
          </a:prstGeom>
          <a:ln w="317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703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sp>
        <p:nvSpPr>
          <p:cNvPr id="6" name="Content Placeholder 5"/>
          <p:cNvSpPr>
            <a:spLocks noGrp="1"/>
          </p:cNvSpPr>
          <p:nvPr>
            <p:ph idx="1"/>
          </p:nvPr>
        </p:nvSpPr>
        <p:spPr>
          <a:xfrm>
            <a:off x="457200" y="990600"/>
            <a:ext cx="8229600" cy="4525963"/>
          </a:xfrm>
        </p:spPr>
        <p:txBody>
          <a:bodyPr>
            <a:normAutofit/>
          </a:bodyPr>
          <a:lstStyle/>
          <a:p>
            <a:pPr marL="0" indent="0">
              <a:buNone/>
            </a:pPr>
            <a:r>
              <a:rPr lang="en-US" sz="2000" dirty="0"/>
              <a:t>Which of these represents a chemical presenting a severe health hazard?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590681"/>
            <a:ext cx="2895600" cy="647700"/>
          </a:xfrm>
          <a:prstGeom prst="rect">
            <a:avLst/>
          </a:prstGeom>
        </p:spPr>
      </p:pic>
      <p:pic>
        <p:nvPicPr>
          <p:cNvPr id="14" name="Picture 1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150" y="3759297"/>
            <a:ext cx="2152650" cy="514350"/>
          </a:xfrm>
          <a:prstGeom prst="rect">
            <a:avLst/>
          </a:prstGeom>
        </p:spPr>
      </p:pic>
      <p:sp>
        <p:nvSpPr>
          <p:cNvPr id="15" name="Left Arrow 14">
            <a:hlinkClick r:id="rId3" action="ppaction://hlinksldjump"/>
          </p:cNvPr>
          <p:cNvSpPr/>
          <p:nvPr/>
        </p:nvSpPr>
        <p:spPr>
          <a:xfrm>
            <a:off x="990600" y="3816447"/>
            <a:ext cx="762000" cy="457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a:t>
            </a:r>
          </a:p>
        </p:txBody>
      </p:sp>
      <p:sp>
        <p:nvSpPr>
          <p:cNvPr id="2" name="TextBox 1"/>
          <p:cNvSpPr txBox="1"/>
          <p:nvPr/>
        </p:nvSpPr>
        <p:spPr>
          <a:xfrm>
            <a:off x="5105400" y="4343400"/>
            <a:ext cx="2819400" cy="1477328"/>
          </a:xfrm>
          <a:prstGeom prst="rect">
            <a:avLst/>
          </a:prstGeom>
          <a:noFill/>
        </p:spPr>
        <p:txBody>
          <a:bodyPr wrap="square" rtlCol="0">
            <a:spAutoFit/>
          </a:bodyPr>
          <a:lstStyle/>
          <a:p>
            <a:r>
              <a:rPr lang="en-US" dirty="0"/>
              <a:t>This represents a slight health hazard, no flammability, a deadly reactivity, and that it is an oxidizer.</a:t>
            </a:r>
          </a:p>
        </p:txBody>
      </p:sp>
      <p:pic>
        <p:nvPicPr>
          <p:cNvPr id="11" name="Picture 1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1676400"/>
            <a:ext cx="1904762" cy="1904762"/>
          </a:xfrm>
          <a:prstGeom prst="rect">
            <a:avLst/>
          </a:prstGeom>
        </p:spPr>
      </p:pic>
      <p:cxnSp>
        <p:nvCxnSpPr>
          <p:cNvPr id="13" name="Straight Connector 12"/>
          <p:cNvCxnSpPr/>
          <p:nvPr/>
        </p:nvCxnSpPr>
        <p:spPr>
          <a:xfrm>
            <a:off x="0" y="838200"/>
            <a:ext cx="7620000" cy="0"/>
          </a:xfrm>
          <a:prstGeom prst="line">
            <a:avLst/>
          </a:prstGeom>
          <a:ln w="317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071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sp>
        <p:nvSpPr>
          <p:cNvPr id="6" name="Content Placeholder 5"/>
          <p:cNvSpPr>
            <a:spLocks noGrp="1"/>
          </p:cNvSpPr>
          <p:nvPr>
            <p:ph idx="1"/>
          </p:nvPr>
        </p:nvSpPr>
        <p:spPr>
          <a:xfrm>
            <a:off x="457200" y="990600"/>
            <a:ext cx="8229600" cy="4525963"/>
          </a:xfrm>
        </p:spPr>
        <p:txBody>
          <a:bodyPr>
            <a:normAutofit/>
          </a:bodyPr>
          <a:lstStyle/>
          <a:p>
            <a:pPr marL="0" indent="0">
              <a:buNone/>
            </a:pPr>
            <a:r>
              <a:rPr lang="en-US" sz="2000" dirty="0"/>
              <a:t>Which of these represents a chemical presenting a severe health hazard?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792397"/>
            <a:ext cx="2895600" cy="647700"/>
          </a:xfrm>
          <a:prstGeom prst="rect">
            <a:avLst/>
          </a:prstGeom>
        </p:spPr>
      </p:pic>
      <p:pic>
        <p:nvPicPr>
          <p:cNvPr id="14" name="Picture 1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150" y="3961013"/>
            <a:ext cx="2152650" cy="514350"/>
          </a:xfrm>
          <a:prstGeom prst="rect">
            <a:avLst/>
          </a:prstGeom>
        </p:spPr>
      </p:pic>
      <p:sp>
        <p:nvSpPr>
          <p:cNvPr id="15" name="Left Arrow 14">
            <a:hlinkClick r:id="rId3" action="ppaction://hlinksldjump"/>
          </p:cNvPr>
          <p:cNvSpPr/>
          <p:nvPr/>
        </p:nvSpPr>
        <p:spPr>
          <a:xfrm>
            <a:off x="4419600" y="4018163"/>
            <a:ext cx="762000" cy="457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a:t>
            </a:r>
          </a:p>
        </p:txBody>
      </p:sp>
      <p:sp>
        <p:nvSpPr>
          <p:cNvPr id="2" name="TextBox 1"/>
          <p:cNvSpPr txBox="1"/>
          <p:nvPr/>
        </p:nvSpPr>
        <p:spPr>
          <a:xfrm>
            <a:off x="990600" y="1981200"/>
            <a:ext cx="2590800" cy="1200329"/>
          </a:xfrm>
          <a:prstGeom prst="rect">
            <a:avLst/>
          </a:prstGeom>
          <a:noFill/>
        </p:spPr>
        <p:txBody>
          <a:bodyPr wrap="square" rtlCol="0">
            <a:spAutoFit/>
          </a:bodyPr>
          <a:lstStyle/>
          <a:p>
            <a:r>
              <a:rPr lang="en-US" dirty="0"/>
              <a:t>This represents a moderate health hazard, a slight flammability, and no reactivity</a:t>
            </a:r>
          </a:p>
        </p:txBody>
      </p:sp>
      <p:cxnSp>
        <p:nvCxnSpPr>
          <p:cNvPr id="12" name="Straight Connector 11"/>
          <p:cNvCxnSpPr/>
          <p:nvPr/>
        </p:nvCxnSpPr>
        <p:spPr>
          <a:xfrm>
            <a:off x="0" y="838200"/>
            <a:ext cx="7620000" cy="0"/>
          </a:xfrm>
          <a:prstGeom prst="line">
            <a:avLst/>
          </a:prstGeom>
          <a:ln w="31750">
            <a:solidFill>
              <a:srgbClr val="C00000"/>
            </a:solidFill>
          </a:ln>
        </p:spPr>
        <p:style>
          <a:lnRef idx="1">
            <a:schemeClr val="accent2"/>
          </a:lnRef>
          <a:fillRef idx="0">
            <a:schemeClr val="accent2"/>
          </a:fillRef>
          <a:effectRef idx="0">
            <a:schemeClr val="accent2"/>
          </a:effectRef>
          <a:fontRef idx="minor">
            <a:schemeClr val="tx1"/>
          </a:fontRef>
        </p:style>
      </p:cxnSp>
      <p:pic>
        <p:nvPicPr>
          <p:cNvPr id="13" name="Picture 1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0272" y="4038600"/>
            <a:ext cx="1905000" cy="1905000"/>
          </a:xfrm>
          <a:prstGeom prst="rect">
            <a:avLst/>
          </a:prstGeom>
        </p:spPr>
      </p:pic>
    </p:spTree>
    <p:extLst>
      <p:ext uri="{BB962C8B-B14F-4D97-AF65-F5344CB8AC3E}">
        <p14:creationId xmlns:p14="http://schemas.microsoft.com/office/powerpoint/2010/main" val="30110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sp>
        <p:nvSpPr>
          <p:cNvPr id="6" name="Content Placeholder 5"/>
          <p:cNvSpPr>
            <a:spLocks noGrp="1"/>
          </p:cNvSpPr>
          <p:nvPr>
            <p:ph idx="1"/>
          </p:nvPr>
        </p:nvSpPr>
        <p:spPr>
          <a:xfrm>
            <a:off x="457200" y="990600"/>
            <a:ext cx="8229600" cy="4525963"/>
          </a:xfrm>
        </p:spPr>
        <p:txBody>
          <a:bodyPr>
            <a:normAutofit/>
          </a:bodyPr>
          <a:lstStyle/>
          <a:p>
            <a:pPr marL="0" indent="0">
              <a:buNone/>
            </a:pPr>
            <a:r>
              <a:rPr lang="en-US" sz="2000" dirty="0"/>
              <a:t>Which of these represents a chemical presenting a severe health hazard?</a:t>
            </a:r>
          </a:p>
        </p:txBody>
      </p:sp>
      <p:sp>
        <p:nvSpPr>
          <p:cNvPr id="3" name="TextBox 2"/>
          <p:cNvSpPr txBox="1"/>
          <p:nvPr/>
        </p:nvSpPr>
        <p:spPr>
          <a:xfrm>
            <a:off x="838200" y="2362200"/>
            <a:ext cx="4495562" cy="1477328"/>
          </a:xfrm>
          <a:prstGeom prst="rect">
            <a:avLst/>
          </a:prstGeom>
          <a:noFill/>
        </p:spPr>
        <p:txBody>
          <a:bodyPr wrap="square" rtlCol="0">
            <a:spAutoFit/>
          </a:bodyPr>
          <a:lstStyle/>
          <a:p>
            <a:r>
              <a:rPr lang="en-US" dirty="0"/>
              <a:t>Correct!  This diamond indicates that the chemical poses a severe health hazard.  In addition, it also indicates a moderate flammability, a slight reactivity, and that the chemical is water reactive. </a:t>
            </a:r>
          </a:p>
        </p:txBody>
      </p:sp>
      <p:pic>
        <p:nvPicPr>
          <p:cNvPr id="8" name="Picture 7">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962400"/>
            <a:ext cx="838200" cy="361950"/>
          </a:xfrm>
          <a:prstGeom prst="rect">
            <a:avLst/>
          </a:prstGeom>
        </p:spPr>
      </p:pic>
      <p:cxnSp>
        <p:nvCxnSpPr>
          <p:cNvPr id="9" name="Straight Connector 8"/>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10" name="Picture 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762" y="4038600"/>
            <a:ext cx="1905000" cy="1905000"/>
          </a:xfrm>
          <a:prstGeom prst="rect">
            <a:avLst/>
          </a:prstGeom>
        </p:spPr>
      </p:pic>
    </p:spTree>
    <p:extLst>
      <p:ext uri="{BB962C8B-B14F-4D97-AF65-F5344CB8AC3E}">
        <p14:creationId xmlns:p14="http://schemas.microsoft.com/office/powerpoint/2010/main" val="231061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219200"/>
            <a:ext cx="8229600" cy="4906963"/>
          </a:xfrm>
        </p:spPr>
        <p:txBody>
          <a:bodyPr/>
          <a:lstStyle/>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400" dirty="0"/>
          </a:p>
        </p:txBody>
      </p:sp>
      <p:sp>
        <p:nvSpPr>
          <p:cNvPr id="5" name="Title 4"/>
          <p:cNvSpPr>
            <a:spLocks noGrp="1"/>
          </p:cNvSpPr>
          <p:nvPr>
            <p:ph type="title"/>
          </p:nvPr>
        </p:nvSpPr>
        <p:spPr>
          <a:xfrm>
            <a:off x="0" y="0"/>
            <a:ext cx="8229600" cy="1143000"/>
          </a:xfrm>
        </p:spPr>
        <p:txBody>
          <a:bodyPr>
            <a:normAutofit/>
          </a:bodyPr>
          <a:lstStyle/>
          <a:p>
            <a:pPr algn="l"/>
            <a:r>
              <a:rPr lang="en-US" sz="3200" dirty="0"/>
              <a:t>Globally Harmonized System (GHS)</a:t>
            </a:r>
          </a:p>
        </p:txBody>
      </p:sp>
      <p:sp>
        <p:nvSpPr>
          <p:cNvPr id="2" name="TextBox 1"/>
          <p:cNvSpPr txBox="1"/>
          <p:nvPr/>
        </p:nvSpPr>
        <p:spPr>
          <a:xfrm>
            <a:off x="533400" y="1447800"/>
            <a:ext cx="7924800" cy="4524315"/>
          </a:xfrm>
          <a:prstGeom prst="rect">
            <a:avLst/>
          </a:prstGeom>
          <a:noFill/>
        </p:spPr>
        <p:txBody>
          <a:bodyPr wrap="square" rtlCol="0">
            <a:spAutoFit/>
          </a:bodyPr>
          <a:lstStyle/>
          <a:p>
            <a:r>
              <a:rPr lang="en-US" dirty="0"/>
              <a:t>In May of 2012, a revision of the 1994 Hazard Communication Standard (OSHA </a:t>
            </a:r>
            <a:r>
              <a:rPr lang="en-US" dirty="0" err="1"/>
              <a:t>HazCom</a:t>
            </a:r>
            <a:r>
              <a:rPr lang="en-US" dirty="0"/>
              <a:t>) went into effect.  Commonly referred to as </a:t>
            </a:r>
            <a:r>
              <a:rPr lang="en-US" dirty="0" err="1"/>
              <a:t>HazCom</a:t>
            </a:r>
            <a:r>
              <a:rPr lang="en-US" dirty="0"/>
              <a:t> 2012, these revisions align the standard with the United Nations Globally Harmonized System (GHS) of Classification and Labeling of Chemicals.</a:t>
            </a:r>
          </a:p>
          <a:p>
            <a:r>
              <a:rPr lang="en-US" dirty="0"/>
              <a:t> </a:t>
            </a:r>
          </a:p>
          <a:p>
            <a:r>
              <a:rPr lang="en-US" dirty="0"/>
              <a:t>The GHS is a system designed to standardize the information on hazardous chemicals internationally.    The purpose of the GHS is to create a logical, comprehensive, and standardized system to communicate information about chemical hazards to workers, employers, consumers, emergency responders, transporters, and anyone who might come in contact with these chemicals worldwide. </a:t>
            </a:r>
          </a:p>
          <a:p>
            <a:endParaRPr lang="en-US" dirty="0"/>
          </a:p>
          <a:p>
            <a:r>
              <a:rPr lang="en-US" dirty="0"/>
              <a:t>Companies are phasing in this system and full implementation will be completed by June of 2016.</a:t>
            </a:r>
          </a:p>
          <a:p>
            <a:r>
              <a:rPr lang="en-US" dirty="0"/>
              <a:t> </a:t>
            </a:r>
          </a:p>
          <a:p>
            <a:endParaRPr lang="en-US" dirty="0"/>
          </a:p>
        </p:txBody>
      </p:sp>
      <p:cxnSp>
        <p:nvCxnSpPr>
          <p:cNvPr id="8" name="Straight Connector 7"/>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6"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242817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219200"/>
            <a:ext cx="8229600" cy="4906963"/>
          </a:xfrm>
        </p:spPr>
        <p:txBody>
          <a:bodyPr/>
          <a:lstStyle/>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400" dirty="0"/>
          </a:p>
        </p:txBody>
      </p:sp>
      <p:sp>
        <p:nvSpPr>
          <p:cNvPr id="5" name="Title 4"/>
          <p:cNvSpPr>
            <a:spLocks noGrp="1"/>
          </p:cNvSpPr>
          <p:nvPr>
            <p:ph type="title"/>
          </p:nvPr>
        </p:nvSpPr>
        <p:spPr>
          <a:xfrm>
            <a:off x="0" y="0"/>
            <a:ext cx="8229600" cy="1143000"/>
          </a:xfrm>
        </p:spPr>
        <p:txBody>
          <a:bodyPr>
            <a:normAutofit/>
          </a:bodyPr>
          <a:lstStyle/>
          <a:p>
            <a:pPr algn="l"/>
            <a:r>
              <a:rPr lang="en-US" sz="3200" dirty="0"/>
              <a:t>Globally Harmonized System (GHS)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1295400"/>
            <a:ext cx="6959600" cy="4686856"/>
          </a:xfrm>
          <a:prstGeom prst="rect">
            <a:avLst/>
          </a:prstGeom>
        </p:spPr>
      </p:pic>
      <p:cxnSp>
        <p:nvCxnSpPr>
          <p:cNvPr id="8" name="Straight Connector 7"/>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6" name="Picture 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35060192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219200"/>
            <a:ext cx="8229600" cy="4906963"/>
          </a:xfrm>
        </p:spPr>
        <p:txBody>
          <a:bodyPr/>
          <a:lstStyle/>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400" dirty="0"/>
          </a:p>
        </p:txBody>
      </p:sp>
      <p:sp>
        <p:nvSpPr>
          <p:cNvPr id="5" name="Title 4"/>
          <p:cNvSpPr>
            <a:spLocks noGrp="1"/>
          </p:cNvSpPr>
          <p:nvPr>
            <p:ph type="title"/>
          </p:nvPr>
        </p:nvSpPr>
        <p:spPr>
          <a:xfrm>
            <a:off x="0" y="0"/>
            <a:ext cx="8229600" cy="1143000"/>
          </a:xfrm>
        </p:spPr>
        <p:txBody>
          <a:bodyPr>
            <a:normAutofit/>
          </a:bodyPr>
          <a:lstStyle/>
          <a:p>
            <a:pPr algn="l"/>
            <a:r>
              <a:rPr lang="en-US" sz="3200" dirty="0"/>
              <a:t>Globally Harmonized System (GHS)</a:t>
            </a:r>
          </a:p>
        </p:txBody>
      </p:sp>
      <p:sp>
        <p:nvSpPr>
          <p:cNvPr id="7" name="Rectangle 3"/>
          <p:cNvSpPr txBox="1">
            <a:spLocks noChangeArrowheads="1"/>
          </p:cNvSpPr>
          <p:nvPr/>
        </p:nvSpPr>
        <p:spPr>
          <a:xfrm>
            <a:off x="838200" y="1520825"/>
            <a:ext cx="8231188" cy="5260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 typeface="Symbol" pitchFamily="18" charset="2"/>
              <a:buNone/>
            </a:pPr>
            <a:r>
              <a:rPr lang="en-US" sz="1800" dirty="0"/>
              <a:t>Product 							</a:t>
            </a:r>
          </a:p>
          <a:p>
            <a:pPr>
              <a:spcBef>
                <a:spcPct val="0"/>
              </a:spcBef>
              <a:buFont typeface="Symbol" pitchFamily="18" charset="2"/>
              <a:buNone/>
            </a:pPr>
            <a:r>
              <a:rPr lang="en-US" sz="1800" dirty="0"/>
              <a:t>Identifier							</a:t>
            </a:r>
          </a:p>
          <a:p>
            <a:pPr>
              <a:spcBef>
                <a:spcPct val="0"/>
              </a:spcBef>
              <a:buFont typeface="Symbol" pitchFamily="18" charset="2"/>
              <a:buNone/>
            </a:pPr>
            <a:endParaRPr lang="en-US" sz="1800" dirty="0"/>
          </a:p>
          <a:p>
            <a:pPr>
              <a:spcBef>
                <a:spcPct val="0"/>
              </a:spcBef>
              <a:buFont typeface="Symbol" pitchFamily="18" charset="2"/>
              <a:buNone/>
            </a:pPr>
            <a:r>
              <a:rPr lang="en-US" sz="1800" dirty="0"/>
              <a:t>								Hazard</a:t>
            </a:r>
          </a:p>
          <a:p>
            <a:pPr>
              <a:spcBef>
                <a:spcPct val="0"/>
              </a:spcBef>
              <a:buFont typeface="Symbol" pitchFamily="18" charset="2"/>
              <a:buNone/>
            </a:pPr>
            <a:r>
              <a:rPr lang="en-US" sz="1800" dirty="0"/>
              <a:t>								Pictogram(s)</a:t>
            </a:r>
          </a:p>
          <a:p>
            <a:pPr>
              <a:spcBef>
                <a:spcPct val="0"/>
              </a:spcBef>
              <a:buFont typeface="Symbol" pitchFamily="18" charset="2"/>
              <a:buNone/>
            </a:pPr>
            <a:r>
              <a:rPr lang="en-US" sz="1800" dirty="0"/>
              <a:t>Signal Word</a:t>
            </a:r>
          </a:p>
          <a:p>
            <a:pPr>
              <a:spcBef>
                <a:spcPct val="0"/>
              </a:spcBef>
              <a:buFont typeface="Symbol" pitchFamily="18" charset="2"/>
              <a:buNone/>
            </a:pPr>
            <a:endParaRPr lang="en-US" sz="1800" dirty="0"/>
          </a:p>
          <a:p>
            <a:pPr>
              <a:spcBef>
                <a:spcPct val="0"/>
              </a:spcBef>
              <a:buFont typeface="Symbol" pitchFamily="18" charset="2"/>
              <a:buNone/>
            </a:pPr>
            <a:r>
              <a:rPr lang="en-US" sz="1800" dirty="0"/>
              <a:t>Hazard </a:t>
            </a:r>
          </a:p>
          <a:p>
            <a:pPr>
              <a:spcBef>
                <a:spcPct val="0"/>
              </a:spcBef>
              <a:buFont typeface="Symbol" pitchFamily="18" charset="2"/>
              <a:buNone/>
            </a:pPr>
            <a:r>
              <a:rPr lang="en-US" sz="1800" dirty="0"/>
              <a:t>Statement(s)						</a:t>
            </a:r>
          </a:p>
          <a:p>
            <a:pPr>
              <a:spcBef>
                <a:spcPct val="0"/>
              </a:spcBef>
              <a:buFont typeface="Symbol" pitchFamily="18" charset="2"/>
              <a:buNone/>
            </a:pPr>
            <a:r>
              <a:rPr lang="en-US" sz="1800" dirty="0"/>
              <a:t>								Precautionary </a:t>
            </a:r>
          </a:p>
          <a:p>
            <a:pPr>
              <a:spcBef>
                <a:spcPct val="0"/>
              </a:spcBef>
              <a:buFont typeface="Symbol" pitchFamily="18" charset="2"/>
              <a:buNone/>
            </a:pPr>
            <a:r>
              <a:rPr lang="en-US" sz="1800" dirty="0"/>
              <a:t>								Statement				</a:t>
            </a:r>
          </a:p>
          <a:p>
            <a:pPr>
              <a:spcBef>
                <a:spcPct val="0"/>
              </a:spcBef>
              <a:buFont typeface="Symbol" pitchFamily="18" charset="2"/>
              <a:buNone/>
            </a:pPr>
            <a:endParaRPr lang="en-US" sz="1800" dirty="0"/>
          </a:p>
          <a:p>
            <a:pPr>
              <a:spcBef>
                <a:spcPct val="0"/>
              </a:spcBef>
              <a:buFont typeface="Symbol" pitchFamily="18" charset="2"/>
              <a:buNone/>
            </a:pPr>
            <a:endParaRPr lang="en-US" sz="1800" dirty="0"/>
          </a:p>
          <a:p>
            <a:pPr>
              <a:spcBef>
                <a:spcPct val="0"/>
              </a:spcBef>
              <a:buFont typeface="Symbol" pitchFamily="18" charset="2"/>
              <a:buNone/>
            </a:pPr>
            <a:r>
              <a:rPr lang="en-US" sz="1800" dirty="0"/>
              <a:t>Supplier </a:t>
            </a:r>
          </a:p>
          <a:p>
            <a:pPr>
              <a:spcBef>
                <a:spcPct val="0"/>
              </a:spcBef>
              <a:buFont typeface="Symbol" pitchFamily="18" charset="2"/>
              <a:buNone/>
            </a:pPr>
            <a:r>
              <a:rPr lang="en-US" sz="1800" dirty="0"/>
              <a:t>identifier</a:t>
            </a:r>
          </a:p>
        </p:txBody>
      </p:sp>
      <p:sp>
        <p:nvSpPr>
          <p:cNvPr id="8" name="AutoShape 5"/>
          <p:cNvSpPr>
            <a:spLocks noChangeArrowheads="1"/>
          </p:cNvSpPr>
          <p:nvPr/>
        </p:nvSpPr>
        <p:spPr bwMode="auto">
          <a:xfrm>
            <a:off x="1866900" y="1633537"/>
            <a:ext cx="825500" cy="241300"/>
          </a:xfrm>
          <a:prstGeom prst="rightArrow">
            <a:avLst>
              <a:gd name="adj1" fmla="val 50000"/>
              <a:gd name="adj2" fmla="val 85526"/>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9" name="AutoShape 6"/>
          <p:cNvSpPr>
            <a:spLocks noChangeArrowheads="1"/>
          </p:cNvSpPr>
          <p:nvPr/>
        </p:nvSpPr>
        <p:spPr bwMode="auto">
          <a:xfrm>
            <a:off x="1841500" y="5507037"/>
            <a:ext cx="850900" cy="203200"/>
          </a:xfrm>
          <a:prstGeom prst="rightArrow">
            <a:avLst>
              <a:gd name="adj1" fmla="val 50000"/>
              <a:gd name="adj2" fmla="val 104688"/>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0" name="AutoShape 7"/>
          <p:cNvSpPr>
            <a:spLocks noChangeArrowheads="1"/>
          </p:cNvSpPr>
          <p:nvPr/>
        </p:nvSpPr>
        <p:spPr bwMode="auto">
          <a:xfrm>
            <a:off x="6400800" y="2463800"/>
            <a:ext cx="749300" cy="203200"/>
          </a:xfrm>
          <a:prstGeom prst="leftArrow">
            <a:avLst>
              <a:gd name="adj1" fmla="val 50000"/>
              <a:gd name="adj2" fmla="val 92188"/>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1" name="AutoShape 8"/>
          <p:cNvSpPr>
            <a:spLocks noChangeArrowheads="1"/>
          </p:cNvSpPr>
          <p:nvPr/>
        </p:nvSpPr>
        <p:spPr bwMode="auto">
          <a:xfrm>
            <a:off x="2222500" y="2971800"/>
            <a:ext cx="520700" cy="241300"/>
          </a:xfrm>
          <a:prstGeom prst="rightArrow">
            <a:avLst>
              <a:gd name="adj1" fmla="val 50000"/>
              <a:gd name="adj2" fmla="val 53947"/>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2" name="AutoShape 9"/>
          <p:cNvSpPr>
            <a:spLocks noChangeArrowheads="1"/>
          </p:cNvSpPr>
          <p:nvPr/>
        </p:nvSpPr>
        <p:spPr bwMode="auto">
          <a:xfrm>
            <a:off x="2159000" y="3505200"/>
            <a:ext cx="508000" cy="228600"/>
          </a:xfrm>
          <a:prstGeom prst="rightArrow">
            <a:avLst>
              <a:gd name="adj1" fmla="val 50000"/>
              <a:gd name="adj2" fmla="val 55556"/>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3" name="AutoShape 10"/>
          <p:cNvSpPr>
            <a:spLocks/>
          </p:cNvSpPr>
          <p:nvPr/>
        </p:nvSpPr>
        <p:spPr bwMode="auto">
          <a:xfrm>
            <a:off x="6489700" y="3805237"/>
            <a:ext cx="88900" cy="1689100"/>
          </a:xfrm>
          <a:prstGeom prst="rightBrace">
            <a:avLst>
              <a:gd name="adj1" fmla="val 1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4" name="AutoShape 11"/>
          <p:cNvSpPr>
            <a:spLocks noChangeArrowheads="1"/>
          </p:cNvSpPr>
          <p:nvPr/>
        </p:nvSpPr>
        <p:spPr bwMode="auto">
          <a:xfrm>
            <a:off x="6654800" y="4135437"/>
            <a:ext cx="533400" cy="165100"/>
          </a:xfrm>
          <a:prstGeom prst="leftArrow">
            <a:avLst>
              <a:gd name="adj1" fmla="val 50000"/>
              <a:gd name="adj2" fmla="val 80769"/>
            </a:avLst>
          </a:prstGeom>
          <a:solidFill>
            <a:schemeClr val="accent1"/>
          </a:solidFill>
          <a:ln w="9525">
            <a:solidFill>
              <a:schemeClr val="tx1"/>
            </a:solidFill>
            <a:miter lim="800000"/>
            <a:headEnd/>
            <a:tailEnd/>
          </a:ln>
        </p:spPr>
        <p:txBody>
          <a:bodyPr wrap="none" anchor="ctr"/>
          <a:lstStyle/>
          <a:p>
            <a:pPr eaLnBrk="0" hangingPunct="0"/>
            <a:endParaRPr lang="en-US"/>
          </a:p>
        </p:txBody>
      </p:sp>
      <p:pic>
        <p:nvPicPr>
          <p:cNvPr id="15" name="Picture 4" descr="Proj_J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3" y="1425575"/>
            <a:ext cx="36004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16" name="Picture 1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209313255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219200"/>
            <a:ext cx="8229600" cy="4906963"/>
          </a:xfrm>
        </p:spPr>
        <p:txBody>
          <a:bodyPr/>
          <a:lstStyle/>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400" dirty="0"/>
          </a:p>
        </p:txBody>
      </p:sp>
      <p:sp>
        <p:nvSpPr>
          <p:cNvPr id="5" name="Title 4"/>
          <p:cNvSpPr>
            <a:spLocks noGrp="1"/>
          </p:cNvSpPr>
          <p:nvPr>
            <p:ph type="title"/>
          </p:nvPr>
        </p:nvSpPr>
        <p:spPr>
          <a:xfrm>
            <a:off x="0" y="0"/>
            <a:ext cx="8229600" cy="1143000"/>
          </a:xfrm>
        </p:spPr>
        <p:txBody>
          <a:bodyPr>
            <a:normAutofit/>
          </a:bodyPr>
          <a:lstStyle/>
          <a:p>
            <a:pPr algn="l"/>
            <a:r>
              <a:rPr lang="en-US" sz="3200" dirty="0"/>
              <a:t>Globally Harmonized System (GHS)</a:t>
            </a:r>
          </a:p>
        </p:txBody>
      </p:sp>
      <p:cxnSp>
        <p:nvCxnSpPr>
          <p:cNvPr id="8" name="Straight Connector 7"/>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6"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981200"/>
            <a:ext cx="2899289" cy="2895600"/>
          </a:xfrm>
          <a:prstGeom prst="rect">
            <a:avLst/>
          </a:prstGeom>
        </p:spPr>
      </p:pic>
      <p:sp>
        <p:nvSpPr>
          <p:cNvPr id="4" name="TextBox 3"/>
          <p:cNvSpPr txBox="1"/>
          <p:nvPr/>
        </p:nvSpPr>
        <p:spPr>
          <a:xfrm>
            <a:off x="4924148" y="2667000"/>
            <a:ext cx="2971800" cy="923330"/>
          </a:xfrm>
          <a:prstGeom prst="rect">
            <a:avLst/>
          </a:prstGeom>
          <a:noFill/>
        </p:spPr>
        <p:txBody>
          <a:bodyPr wrap="square" rtlCol="0">
            <a:spAutoFit/>
          </a:bodyPr>
          <a:lstStyle/>
          <a:p>
            <a:r>
              <a:rPr lang="en-US" dirty="0"/>
              <a:t>An example of an actual chemical label using the new GHS system.</a:t>
            </a:r>
          </a:p>
        </p:txBody>
      </p:sp>
    </p:spTree>
    <p:extLst>
      <p:ext uri="{BB962C8B-B14F-4D97-AF65-F5344CB8AC3E}">
        <p14:creationId xmlns:p14="http://schemas.microsoft.com/office/powerpoint/2010/main" val="342713696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525963"/>
          </a:xfrm>
        </p:spPr>
        <p:txBody>
          <a:bodyPr>
            <a:noAutofit/>
          </a:bodyPr>
          <a:lstStyle/>
          <a:p>
            <a:pPr marL="0" indent="0">
              <a:buNone/>
            </a:pPr>
            <a:r>
              <a:rPr lang="en-US" sz="2000" dirty="0"/>
              <a:t>This presentation is designed to convey basic awareness of chemical hazard labeling to personnel who don’t handle chemicals, but work where they may occasionally be in areas containing chemicals.</a:t>
            </a:r>
          </a:p>
          <a:p>
            <a:pPr marL="0" indent="0">
              <a:buNone/>
            </a:pPr>
            <a:endParaRPr lang="en-US" sz="2000" dirty="0"/>
          </a:p>
          <a:p>
            <a:pPr marL="0" indent="0">
              <a:buNone/>
            </a:pPr>
            <a:r>
              <a:rPr lang="en-US" sz="2000" dirty="0"/>
              <a:t>At the end of the presentation, you will be given the opportunity to request a certificate of completion.</a:t>
            </a:r>
          </a:p>
        </p:txBody>
      </p:sp>
      <p:sp>
        <p:nvSpPr>
          <p:cNvPr id="4" name="Title 1"/>
          <p:cNvSpPr txBox="1">
            <a:spLocks/>
          </p:cNvSpPr>
          <p:nvPr/>
        </p:nvSpPr>
        <p:spPr>
          <a:xfrm>
            <a:off x="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About this training</a:t>
            </a:r>
          </a:p>
        </p:txBody>
      </p:sp>
      <p:cxnSp>
        <p:nvCxnSpPr>
          <p:cNvPr id="5" name="Straight Connector 4"/>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6"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04122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sp>
        <p:nvSpPr>
          <p:cNvPr id="6" name="Content Placeholder 5"/>
          <p:cNvSpPr>
            <a:spLocks noGrp="1"/>
          </p:cNvSpPr>
          <p:nvPr>
            <p:ph idx="1"/>
          </p:nvPr>
        </p:nvSpPr>
        <p:spPr>
          <a:xfrm>
            <a:off x="457200" y="1112837"/>
            <a:ext cx="8229600" cy="4525963"/>
          </a:xfrm>
        </p:spPr>
        <p:txBody>
          <a:bodyPr>
            <a:normAutofit/>
          </a:bodyPr>
          <a:lstStyle/>
          <a:p>
            <a:pPr marL="0" indent="0">
              <a:buNone/>
            </a:pPr>
            <a:r>
              <a:rPr lang="en-US" sz="2000" dirty="0"/>
              <a:t>Which pictogram represents a substance that is acutely toxic?</a:t>
            </a:r>
          </a:p>
        </p:txBody>
      </p:sp>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828800"/>
            <a:ext cx="1905000" cy="1905000"/>
          </a:xfrm>
          <a:prstGeom prst="rect">
            <a:avLst/>
          </a:prstGeom>
        </p:spPr>
      </p:pic>
      <p:pic>
        <p:nvPicPr>
          <p:cNvPr id="3" name="Picture 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828800"/>
            <a:ext cx="1905000" cy="1905000"/>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3924300"/>
            <a:ext cx="1905000" cy="1905000"/>
          </a:xfrm>
          <a:prstGeom prst="rect">
            <a:avLst/>
          </a:prstGeom>
        </p:spPr>
      </p:pic>
      <p:cxnSp>
        <p:nvCxnSpPr>
          <p:cNvPr id="9" name="Straight Connector 8"/>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10" name="Picture 6" descr="C:\Documents and Settings\stlane\My Documents\My Pictures\GHS pix\gas.jpg">
            <a:hlinkClick r:id="rId8" action="ppaction://hlinksldjump"/>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9243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17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792397"/>
            <a:ext cx="2895600" cy="647700"/>
          </a:xfrm>
          <a:prstGeom prst="rect">
            <a:avLst/>
          </a:prstGeom>
        </p:spPr>
      </p:pic>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950" y="3961013"/>
            <a:ext cx="2152650" cy="514350"/>
          </a:xfrm>
          <a:prstGeom prst="rect">
            <a:avLst/>
          </a:prstGeom>
        </p:spPr>
      </p:pic>
      <p:sp>
        <p:nvSpPr>
          <p:cNvPr id="12" name="Left Arrow 11">
            <a:hlinkClick r:id="rId3" action="ppaction://hlinksldjump"/>
          </p:cNvPr>
          <p:cNvSpPr/>
          <p:nvPr/>
        </p:nvSpPr>
        <p:spPr>
          <a:xfrm>
            <a:off x="1295400" y="4018163"/>
            <a:ext cx="762000" cy="457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a:t>
            </a:r>
          </a:p>
        </p:txBody>
      </p:sp>
      <p:sp>
        <p:nvSpPr>
          <p:cNvPr id="2" name="TextBox 1"/>
          <p:cNvSpPr txBox="1"/>
          <p:nvPr/>
        </p:nvSpPr>
        <p:spPr>
          <a:xfrm>
            <a:off x="5791200" y="4245561"/>
            <a:ext cx="2590800" cy="923330"/>
          </a:xfrm>
          <a:prstGeom prst="rect">
            <a:avLst/>
          </a:prstGeom>
          <a:noFill/>
        </p:spPr>
        <p:txBody>
          <a:bodyPr wrap="square" rtlCol="0">
            <a:spAutoFit/>
          </a:bodyPr>
          <a:lstStyle/>
          <a:p>
            <a:r>
              <a:rPr lang="en-US" dirty="0"/>
              <a:t>This represents a substance that is explosive.</a:t>
            </a:r>
          </a:p>
        </p:txBody>
      </p:sp>
      <p:cxnSp>
        <p:nvCxnSpPr>
          <p:cNvPr id="13" name="Straight Connector 12"/>
          <p:cNvCxnSpPr/>
          <p:nvPr/>
        </p:nvCxnSpPr>
        <p:spPr>
          <a:xfrm>
            <a:off x="0" y="838200"/>
            <a:ext cx="7620000" cy="0"/>
          </a:xfrm>
          <a:prstGeom prst="line">
            <a:avLst/>
          </a:prstGeom>
          <a:ln w="31750">
            <a:solidFill>
              <a:srgbClr val="C00000"/>
            </a:solidFill>
          </a:ln>
        </p:spPr>
        <p:style>
          <a:lnRef idx="1">
            <a:schemeClr val="accent2"/>
          </a:lnRef>
          <a:fillRef idx="0">
            <a:schemeClr val="accent2"/>
          </a:fillRef>
          <a:effectRef idx="0">
            <a:schemeClr val="accent2"/>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828800"/>
            <a:ext cx="1905000" cy="1905000"/>
          </a:xfrm>
          <a:prstGeom prst="rect">
            <a:avLst/>
          </a:prstGeom>
        </p:spPr>
      </p:pic>
      <p:sp>
        <p:nvSpPr>
          <p:cNvPr id="16" name="Content Placeholder 5"/>
          <p:cNvSpPr>
            <a:spLocks noGrp="1"/>
          </p:cNvSpPr>
          <p:nvPr>
            <p:ph idx="1"/>
          </p:nvPr>
        </p:nvSpPr>
        <p:spPr>
          <a:xfrm>
            <a:off x="457200" y="1112837"/>
            <a:ext cx="8229600" cy="4525963"/>
          </a:xfrm>
        </p:spPr>
        <p:txBody>
          <a:bodyPr>
            <a:normAutofit/>
          </a:bodyPr>
          <a:lstStyle/>
          <a:p>
            <a:pPr marL="0" indent="0">
              <a:buNone/>
            </a:pPr>
            <a:r>
              <a:rPr lang="en-US" sz="2000" dirty="0"/>
              <a:t>Which pictogram represents a substance that is acutely toxic?</a:t>
            </a:r>
          </a:p>
        </p:txBody>
      </p:sp>
    </p:spTree>
    <p:extLst>
      <p:ext uri="{BB962C8B-B14F-4D97-AF65-F5344CB8AC3E}">
        <p14:creationId xmlns:p14="http://schemas.microsoft.com/office/powerpoint/2010/main" val="194211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792397"/>
            <a:ext cx="2895600" cy="647700"/>
          </a:xfrm>
          <a:prstGeom prst="rect">
            <a:avLst/>
          </a:prstGeom>
        </p:spPr>
      </p:pic>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150" y="3961013"/>
            <a:ext cx="2152650" cy="514350"/>
          </a:xfrm>
          <a:prstGeom prst="rect">
            <a:avLst/>
          </a:prstGeom>
        </p:spPr>
      </p:pic>
      <p:sp>
        <p:nvSpPr>
          <p:cNvPr id="12" name="Left Arrow 11">
            <a:hlinkClick r:id="rId3" action="ppaction://hlinksldjump"/>
          </p:cNvPr>
          <p:cNvSpPr/>
          <p:nvPr/>
        </p:nvSpPr>
        <p:spPr>
          <a:xfrm>
            <a:off x="4038600" y="4018163"/>
            <a:ext cx="762000" cy="457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a:t>
            </a:r>
          </a:p>
        </p:txBody>
      </p:sp>
      <p:sp>
        <p:nvSpPr>
          <p:cNvPr id="2" name="TextBox 1"/>
          <p:cNvSpPr txBox="1"/>
          <p:nvPr/>
        </p:nvSpPr>
        <p:spPr>
          <a:xfrm>
            <a:off x="1384177" y="2516767"/>
            <a:ext cx="2438400" cy="923330"/>
          </a:xfrm>
          <a:prstGeom prst="rect">
            <a:avLst/>
          </a:prstGeom>
          <a:noFill/>
        </p:spPr>
        <p:txBody>
          <a:bodyPr wrap="square" rtlCol="0">
            <a:spAutoFit/>
          </a:bodyPr>
          <a:lstStyle/>
          <a:p>
            <a:r>
              <a:rPr lang="en-US" dirty="0"/>
              <a:t>This pictogram represents a compressed gas.</a:t>
            </a:r>
          </a:p>
        </p:txBody>
      </p:sp>
      <p:pic>
        <p:nvPicPr>
          <p:cNvPr id="13" name="Picture 6" descr="C:\Documents and Settings\stlane\My Documents\My Pictures\GHS pix\gas.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9243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0" y="838200"/>
            <a:ext cx="7620000" cy="0"/>
          </a:xfrm>
          <a:prstGeom prst="line">
            <a:avLst/>
          </a:prstGeom>
          <a:ln w="31750">
            <a:solidFill>
              <a:srgbClr val="C00000"/>
            </a:solidFill>
          </a:ln>
        </p:spPr>
        <p:style>
          <a:lnRef idx="1">
            <a:schemeClr val="accent2"/>
          </a:lnRef>
          <a:fillRef idx="0">
            <a:schemeClr val="accent2"/>
          </a:fillRef>
          <a:effectRef idx="0">
            <a:schemeClr val="accent2"/>
          </a:effectRef>
          <a:fontRef idx="minor">
            <a:schemeClr val="tx1"/>
          </a:fontRef>
        </p:style>
      </p:cxnSp>
      <p:sp>
        <p:nvSpPr>
          <p:cNvPr id="15" name="Content Placeholder 5"/>
          <p:cNvSpPr>
            <a:spLocks noGrp="1"/>
          </p:cNvSpPr>
          <p:nvPr>
            <p:ph idx="1"/>
          </p:nvPr>
        </p:nvSpPr>
        <p:spPr>
          <a:xfrm>
            <a:off x="457200" y="1112837"/>
            <a:ext cx="8229600" cy="4525963"/>
          </a:xfrm>
        </p:spPr>
        <p:txBody>
          <a:bodyPr>
            <a:normAutofit/>
          </a:bodyPr>
          <a:lstStyle/>
          <a:p>
            <a:pPr marL="0" indent="0">
              <a:buNone/>
            </a:pPr>
            <a:r>
              <a:rPr lang="en-US" sz="2000" dirty="0"/>
              <a:t>Which pictogram represents a substance that is acutely toxic?</a:t>
            </a:r>
          </a:p>
        </p:txBody>
      </p:sp>
    </p:spTree>
    <p:extLst>
      <p:ext uri="{BB962C8B-B14F-4D97-AF65-F5344CB8AC3E}">
        <p14:creationId xmlns:p14="http://schemas.microsoft.com/office/powerpoint/2010/main" val="13485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776121"/>
            <a:ext cx="2895600" cy="647700"/>
          </a:xfrm>
          <a:prstGeom prst="rect">
            <a:avLst/>
          </a:prstGeom>
        </p:spPr>
      </p:pic>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950" y="3961013"/>
            <a:ext cx="2152650" cy="514350"/>
          </a:xfrm>
          <a:prstGeom prst="rect">
            <a:avLst/>
          </a:prstGeom>
        </p:spPr>
      </p:pic>
      <p:sp>
        <p:nvSpPr>
          <p:cNvPr id="12" name="Left Arrow 11">
            <a:hlinkClick r:id="rId3" action="ppaction://hlinksldjump"/>
          </p:cNvPr>
          <p:cNvSpPr/>
          <p:nvPr/>
        </p:nvSpPr>
        <p:spPr>
          <a:xfrm>
            <a:off x="1295400" y="4018163"/>
            <a:ext cx="762000" cy="457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a:t>
            </a:r>
          </a:p>
        </p:txBody>
      </p:sp>
      <p:sp>
        <p:nvSpPr>
          <p:cNvPr id="2" name="TextBox 1"/>
          <p:cNvSpPr txBox="1"/>
          <p:nvPr/>
        </p:nvSpPr>
        <p:spPr>
          <a:xfrm>
            <a:off x="5486400" y="2438400"/>
            <a:ext cx="2895600" cy="1200329"/>
          </a:xfrm>
          <a:prstGeom prst="rect">
            <a:avLst/>
          </a:prstGeom>
          <a:noFill/>
        </p:spPr>
        <p:txBody>
          <a:bodyPr wrap="square" rtlCol="0">
            <a:spAutoFit/>
          </a:bodyPr>
          <a:lstStyle/>
          <a:p>
            <a:r>
              <a:rPr lang="en-US" dirty="0"/>
              <a:t>This represents a substance that causes cancer, is a reproductive toxin, or that has a target organ effect.</a:t>
            </a:r>
          </a:p>
        </p:txBody>
      </p:sp>
      <p:cxnSp>
        <p:nvCxnSpPr>
          <p:cNvPr id="13" name="Straight Connector 12"/>
          <p:cNvCxnSpPr/>
          <p:nvPr/>
        </p:nvCxnSpPr>
        <p:spPr>
          <a:xfrm>
            <a:off x="0" y="838200"/>
            <a:ext cx="7620000" cy="0"/>
          </a:xfrm>
          <a:prstGeom prst="line">
            <a:avLst/>
          </a:prstGeom>
          <a:ln w="31750">
            <a:solidFill>
              <a:srgbClr val="C00000"/>
            </a:solidFill>
          </a:ln>
        </p:spPr>
        <p:style>
          <a:lnRef idx="1">
            <a:schemeClr val="accent2"/>
          </a:lnRef>
          <a:fillRef idx="0">
            <a:schemeClr val="accent2"/>
          </a:fillRef>
          <a:effectRef idx="0">
            <a:schemeClr val="accent2"/>
          </a:effectRef>
          <a:fontRef idx="minor">
            <a:schemeClr val="tx1"/>
          </a:fontRef>
        </p:style>
      </p:cxnSp>
      <p:sp>
        <p:nvSpPr>
          <p:cNvPr id="14" name="Content Placeholder 5"/>
          <p:cNvSpPr>
            <a:spLocks noGrp="1"/>
          </p:cNvSpPr>
          <p:nvPr>
            <p:ph idx="1"/>
          </p:nvPr>
        </p:nvSpPr>
        <p:spPr>
          <a:xfrm>
            <a:off x="457200" y="1112837"/>
            <a:ext cx="8229600" cy="4525963"/>
          </a:xfrm>
        </p:spPr>
        <p:txBody>
          <a:bodyPr>
            <a:normAutofit/>
          </a:bodyPr>
          <a:lstStyle/>
          <a:p>
            <a:pPr marL="0" indent="0">
              <a:buNone/>
            </a:pPr>
            <a:r>
              <a:rPr lang="en-US" sz="2000" dirty="0"/>
              <a:t>Which pictogram represents a substance that is acutely toxic?</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924300"/>
            <a:ext cx="1905000" cy="1905000"/>
          </a:xfrm>
          <a:prstGeom prst="rect">
            <a:avLst/>
          </a:prstGeom>
        </p:spPr>
      </p:pic>
    </p:spTree>
    <p:extLst>
      <p:ext uri="{BB962C8B-B14F-4D97-AF65-F5344CB8AC3E}">
        <p14:creationId xmlns:p14="http://schemas.microsoft.com/office/powerpoint/2010/main" val="261045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1143000"/>
          </a:xfrm>
        </p:spPr>
        <p:txBody>
          <a:bodyPr>
            <a:normAutofit/>
          </a:bodyPr>
          <a:lstStyle/>
          <a:p>
            <a:pPr algn="l"/>
            <a:r>
              <a:rPr lang="en-US" sz="3200" dirty="0"/>
              <a:t>What do you think?</a:t>
            </a:r>
          </a:p>
        </p:txBody>
      </p:sp>
      <p:sp>
        <p:nvSpPr>
          <p:cNvPr id="9" name="TextBox 8"/>
          <p:cNvSpPr txBox="1"/>
          <p:nvPr/>
        </p:nvSpPr>
        <p:spPr>
          <a:xfrm>
            <a:off x="4121088" y="2042636"/>
            <a:ext cx="4000500" cy="923330"/>
          </a:xfrm>
          <a:prstGeom prst="rect">
            <a:avLst/>
          </a:prstGeom>
          <a:noFill/>
        </p:spPr>
        <p:txBody>
          <a:bodyPr wrap="square" rtlCol="0">
            <a:spAutoFit/>
          </a:bodyPr>
          <a:lstStyle/>
          <a:p>
            <a:r>
              <a:rPr lang="en-US" dirty="0"/>
              <a:t>Correct!</a:t>
            </a:r>
          </a:p>
          <a:p>
            <a:r>
              <a:rPr lang="en-US" dirty="0"/>
              <a:t>This pictogram represents a substance that is acutely toxic.</a:t>
            </a:r>
          </a:p>
        </p:txBody>
      </p:sp>
      <p:cxnSp>
        <p:nvCxnSpPr>
          <p:cNvPr id="11" name="Straight Connector 10"/>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12" name="Picture 11">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990850"/>
            <a:ext cx="838200" cy="361950"/>
          </a:xfrm>
          <a:prstGeom prst="rect">
            <a:avLst/>
          </a:prstGeom>
        </p:spPr>
      </p:pic>
      <p:sp>
        <p:nvSpPr>
          <p:cNvPr id="13" name="Content Placeholder 5"/>
          <p:cNvSpPr>
            <a:spLocks noGrp="1"/>
          </p:cNvSpPr>
          <p:nvPr>
            <p:ph idx="1"/>
          </p:nvPr>
        </p:nvSpPr>
        <p:spPr>
          <a:xfrm>
            <a:off x="457200" y="1112837"/>
            <a:ext cx="8229600" cy="4525963"/>
          </a:xfrm>
        </p:spPr>
        <p:txBody>
          <a:bodyPr>
            <a:normAutofit/>
          </a:bodyPr>
          <a:lstStyle/>
          <a:p>
            <a:pPr marL="0" indent="0">
              <a:buNone/>
            </a:pPr>
            <a:r>
              <a:rPr lang="en-US" sz="2000" dirty="0"/>
              <a:t>Which pictogram represents a substance that is acutely toxic?</a:t>
            </a:r>
          </a:p>
        </p:txBody>
      </p:sp>
      <p:pic>
        <p:nvPicPr>
          <p:cNvPr id="14" name="Picture 1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828800"/>
            <a:ext cx="1905000" cy="1905000"/>
          </a:xfrm>
          <a:prstGeom prst="rect">
            <a:avLst/>
          </a:prstGeom>
        </p:spPr>
      </p:pic>
    </p:spTree>
    <p:extLst>
      <p:ext uri="{BB962C8B-B14F-4D97-AF65-F5344CB8AC3E}">
        <p14:creationId xmlns:p14="http://schemas.microsoft.com/office/powerpoint/2010/main" val="373090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Hazard Information for Rooms</a:t>
            </a:r>
          </a:p>
        </p:txBody>
      </p:sp>
      <p:cxnSp>
        <p:nvCxnSpPr>
          <p:cNvPr id="6" name="Straight Connector 5"/>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381000" y="1524000"/>
            <a:ext cx="8077200" cy="2308324"/>
          </a:xfrm>
          <a:prstGeom prst="rect">
            <a:avLst/>
          </a:prstGeom>
          <a:noFill/>
        </p:spPr>
        <p:txBody>
          <a:bodyPr wrap="square" rtlCol="0">
            <a:spAutoFit/>
          </a:bodyPr>
          <a:lstStyle/>
          <a:p>
            <a:r>
              <a:rPr lang="en-US" dirty="0"/>
              <a:t>The NFPA diamond is commonly encountered when dealing with chemical storage locations such as the chemical storerooms, flammables cabinets, and other chemical storage cabinets.</a:t>
            </a:r>
          </a:p>
          <a:p>
            <a:endParaRPr lang="en-US" dirty="0"/>
          </a:p>
          <a:p>
            <a:r>
              <a:rPr lang="en-US" dirty="0"/>
              <a:t>The diamond will be posted on the room or cabinet door and will be based on the highest hazard present in that location.</a:t>
            </a:r>
          </a:p>
          <a:p>
            <a:endParaRPr lang="en-US" dirty="0"/>
          </a:p>
          <a:p>
            <a:r>
              <a:rPr lang="en-US" dirty="0"/>
              <a:t>An example is given on the next screen.</a:t>
            </a:r>
          </a:p>
        </p:txBody>
      </p:sp>
      <p:pic>
        <p:nvPicPr>
          <p:cNvPr id="5" name="Picture 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78729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Hazard Information for Rooms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8229600" cy="4452602"/>
          </a:xfrm>
          <a:prstGeom prst="rect">
            <a:avLst/>
          </a:prstGeom>
        </p:spPr>
      </p:pic>
      <p:cxnSp>
        <p:nvCxnSpPr>
          <p:cNvPr id="6" name="Straight Connector 5"/>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7" name="Picture 6">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73924465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Hazard Information for Rooms</a:t>
            </a:r>
          </a:p>
        </p:txBody>
      </p:sp>
      <p:cxnSp>
        <p:nvCxnSpPr>
          <p:cNvPr id="6" name="Straight Connector 5"/>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
        <p:nvSpPr>
          <p:cNvPr id="8" name="TextBox 7"/>
          <p:cNvSpPr txBox="1"/>
          <p:nvPr/>
        </p:nvSpPr>
        <p:spPr>
          <a:xfrm>
            <a:off x="5181600" y="2895600"/>
            <a:ext cx="3200400" cy="923330"/>
          </a:xfrm>
          <a:prstGeom prst="rect">
            <a:avLst/>
          </a:prstGeom>
          <a:noFill/>
        </p:spPr>
        <p:txBody>
          <a:bodyPr wrap="square" rtlCol="0">
            <a:spAutoFit/>
          </a:bodyPr>
          <a:lstStyle/>
          <a:p>
            <a:r>
              <a:rPr lang="en-US" dirty="0"/>
              <a:t>This is an actual posting outside a chemical store room in the Sciences Building.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18" y="1295400"/>
            <a:ext cx="3741082" cy="4419600"/>
          </a:xfrm>
          <a:prstGeom prst="rect">
            <a:avLst/>
          </a:prstGeom>
        </p:spPr>
      </p:pic>
    </p:spTree>
    <p:extLst>
      <p:ext uri="{BB962C8B-B14F-4D97-AF65-F5344CB8AC3E}">
        <p14:creationId xmlns:p14="http://schemas.microsoft.com/office/powerpoint/2010/main" val="294361007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Hazard Information for Rooms</a:t>
            </a:r>
          </a:p>
        </p:txBody>
      </p:sp>
      <p:cxnSp>
        <p:nvCxnSpPr>
          <p:cNvPr id="6" name="Straight Connector 5"/>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381000" y="1524000"/>
            <a:ext cx="8305800" cy="2862322"/>
          </a:xfrm>
          <a:prstGeom prst="rect">
            <a:avLst/>
          </a:prstGeom>
          <a:noFill/>
        </p:spPr>
        <p:txBody>
          <a:bodyPr wrap="square" rtlCol="0">
            <a:spAutoFit/>
          </a:bodyPr>
          <a:lstStyle/>
          <a:p>
            <a:r>
              <a:rPr lang="en-US" dirty="0"/>
              <a:t>Laboratories can have upwards of hundreds to thousands of different chemicals, and all scattered throughout the lab.  Because the NFPA diamond is based on the highest hazard of the location, without regard to amount of the chemical present, it was felt to be an inaccurate snapshot of the hazards present in a lab.</a:t>
            </a:r>
          </a:p>
          <a:p>
            <a:endParaRPr lang="en-US" dirty="0"/>
          </a:p>
          <a:p>
            <a:r>
              <a:rPr lang="en-US" dirty="0"/>
              <a:t>For this reason, a more detailed representation of laboratory hazards was designed and implemented at Baylor in the fall of 2013.  It uses the GHS pictograms to show what hazard categories are located where in a lab.</a:t>
            </a:r>
          </a:p>
          <a:p>
            <a:endParaRPr lang="en-US" dirty="0"/>
          </a:p>
          <a:p>
            <a:r>
              <a:rPr lang="en-US" dirty="0"/>
              <a:t>An example is given on the next two screens.</a:t>
            </a:r>
          </a:p>
        </p:txBody>
      </p:sp>
      <p:pic>
        <p:nvPicPr>
          <p:cNvPr id="5" name="Picture 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47716311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66800"/>
            <a:ext cx="4733925" cy="5391150"/>
          </a:xfrm>
          <a:prstGeom prst="rect">
            <a:avLst/>
          </a:prstGeom>
        </p:spPr>
      </p:pic>
      <p:sp>
        <p:nvSpPr>
          <p:cNvPr id="5" name="Title 1"/>
          <p:cNvSpPr>
            <a:spLocks noGrp="1"/>
          </p:cNvSpPr>
          <p:nvPr>
            <p:ph type="title"/>
          </p:nvPr>
        </p:nvSpPr>
        <p:spPr>
          <a:xfrm>
            <a:off x="0" y="0"/>
            <a:ext cx="8229600" cy="1143000"/>
          </a:xfrm>
        </p:spPr>
        <p:txBody>
          <a:bodyPr>
            <a:normAutofit/>
          </a:bodyPr>
          <a:lstStyle/>
          <a:p>
            <a:pPr algn="l"/>
            <a:r>
              <a:rPr lang="en-US" sz="3200" dirty="0"/>
              <a:t>Hazard Information for Rooms</a:t>
            </a:r>
          </a:p>
        </p:txBody>
      </p:sp>
      <p:cxnSp>
        <p:nvCxnSpPr>
          <p:cNvPr id="6" name="Straight Connector 5"/>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2819400" y="2286000"/>
            <a:ext cx="1295400" cy="461665"/>
          </a:xfrm>
          <a:prstGeom prst="rect">
            <a:avLst/>
          </a:prstGeom>
          <a:solidFill>
            <a:schemeClr val="bg1"/>
          </a:solidFill>
        </p:spPr>
        <p:txBody>
          <a:bodyPr wrap="square" rtlCol="0">
            <a:spAutoFit/>
          </a:bodyPr>
          <a:lstStyle/>
          <a:p>
            <a:endParaRPr lang="en-US" sz="2400" dirty="0"/>
          </a:p>
        </p:txBody>
      </p:sp>
      <p:sp>
        <p:nvSpPr>
          <p:cNvPr id="8" name="TextBox 7"/>
          <p:cNvSpPr txBox="1"/>
          <p:nvPr/>
        </p:nvSpPr>
        <p:spPr>
          <a:xfrm>
            <a:off x="6248400" y="2747665"/>
            <a:ext cx="1600200" cy="2308324"/>
          </a:xfrm>
          <a:prstGeom prst="rect">
            <a:avLst/>
          </a:prstGeom>
          <a:noFill/>
        </p:spPr>
        <p:txBody>
          <a:bodyPr wrap="square" rtlCol="0">
            <a:spAutoFit/>
          </a:bodyPr>
          <a:lstStyle/>
          <a:p>
            <a:r>
              <a:rPr lang="en-US" dirty="0"/>
              <a:t>A theoretical example of what such a map would look like.  The map is on the top part of the page.</a:t>
            </a:r>
          </a:p>
        </p:txBody>
      </p:sp>
      <p:pic>
        <p:nvPicPr>
          <p:cNvPr id="9" name="Picture 8">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278933787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43000"/>
            <a:ext cx="8001000" cy="646331"/>
          </a:xfrm>
          <a:prstGeom prst="rect">
            <a:avLst/>
          </a:prstGeom>
        </p:spPr>
        <p:txBody>
          <a:bodyPr wrap="square">
            <a:spAutoFit/>
          </a:bodyPr>
          <a:lstStyle/>
          <a:p>
            <a:r>
              <a:rPr lang="en-US" dirty="0"/>
              <a:t>This presentation is interactive.  You will be prompted throughout the presentation to answer questions or make decisions before you can advance: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47" y="1905000"/>
            <a:ext cx="5670306" cy="4265032"/>
          </a:xfrm>
          <a:prstGeom prst="rect">
            <a:avLst/>
          </a:prstGeom>
        </p:spPr>
      </p:pic>
      <p:sp>
        <p:nvSpPr>
          <p:cNvPr id="6" name="Title 1"/>
          <p:cNvSpPr>
            <a:spLocks noGrp="1"/>
          </p:cNvSpPr>
          <p:nvPr>
            <p:ph type="title"/>
          </p:nvPr>
        </p:nvSpPr>
        <p:spPr>
          <a:xfrm>
            <a:off x="0" y="0"/>
            <a:ext cx="8229600" cy="1143000"/>
          </a:xfrm>
        </p:spPr>
        <p:txBody>
          <a:bodyPr>
            <a:normAutofit/>
          </a:bodyPr>
          <a:lstStyle/>
          <a:p>
            <a:pPr algn="l"/>
            <a:r>
              <a:rPr lang="en-US" sz="3600" dirty="0"/>
              <a:t>About this training</a:t>
            </a:r>
          </a:p>
        </p:txBody>
      </p:sp>
      <p:cxnSp>
        <p:nvCxnSpPr>
          <p:cNvPr id="7" name="Straight Connector 6"/>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10" name="Picture 9">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
        <p:nvSpPr>
          <p:cNvPr id="2" name="TextBox 1"/>
          <p:cNvSpPr txBox="1"/>
          <p:nvPr/>
        </p:nvSpPr>
        <p:spPr>
          <a:xfrm>
            <a:off x="6934200" y="3276600"/>
            <a:ext cx="1447800" cy="1323439"/>
          </a:xfrm>
          <a:prstGeom prst="rect">
            <a:avLst/>
          </a:prstGeom>
          <a:noFill/>
        </p:spPr>
        <p:txBody>
          <a:bodyPr wrap="square" rtlCol="0">
            <a:spAutoFit/>
          </a:bodyPr>
          <a:lstStyle/>
          <a:p>
            <a:r>
              <a:rPr lang="en-US" sz="1600" dirty="0"/>
              <a:t>This is a sample screen.  Click the “Next” button to continue.</a:t>
            </a:r>
          </a:p>
        </p:txBody>
      </p:sp>
      <p:cxnSp>
        <p:nvCxnSpPr>
          <p:cNvPr id="8" name="Straight Arrow Connector 7"/>
          <p:cNvCxnSpPr>
            <a:stCxn id="2" idx="2"/>
          </p:cNvCxnSpPr>
          <p:nvPr/>
        </p:nvCxnSpPr>
        <p:spPr>
          <a:xfrm>
            <a:off x="7658100" y="4600039"/>
            <a:ext cx="800100" cy="156999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15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587" y="1552575"/>
            <a:ext cx="6600825" cy="3752850"/>
          </a:xfrm>
          <a:prstGeom prst="rect">
            <a:avLst/>
          </a:prstGeom>
        </p:spPr>
      </p:pic>
      <p:sp>
        <p:nvSpPr>
          <p:cNvPr id="5" name="Title 1"/>
          <p:cNvSpPr>
            <a:spLocks noGrp="1"/>
          </p:cNvSpPr>
          <p:nvPr>
            <p:ph type="title"/>
          </p:nvPr>
        </p:nvSpPr>
        <p:spPr>
          <a:xfrm>
            <a:off x="0" y="0"/>
            <a:ext cx="8229600" cy="1143000"/>
          </a:xfrm>
        </p:spPr>
        <p:txBody>
          <a:bodyPr>
            <a:normAutofit/>
          </a:bodyPr>
          <a:lstStyle/>
          <a:p>
            <a:pPr algn="l"/>
            <a:r>
              <a:rPr lang="en-US" sz="3200" dirty="0"/>
              <a:t>Hazard Information for Rooms</a:t>
            </a:r>
          </a:p>
        </p:txBody>
      </p:sp>
      <p:cxnSp>
        <p:nvCxnSpPr>
          <p:cNvPr id="6" name="Straight Connector 5"/>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1524000" y="5562600"/>
            <a:ext cx="6248400" cy="369332"/>
          </a:xfrm>
          <a:prstGeom prst="rect">
            <a:avLst/>
          </a:prstGeom>
          <a:noFill/>
        </p:spPr>
        <p:txBody>
          <a:bodyPr wrap="square" rtlCol="0">
            <a:spAutoFit/>
          </a:bodyPr>
          <a:lstStyle/>
          <a:p>
            <a:r>
              <a:rPr lang="en-US" dirty="0"/>
              <a:t>The bottom half of the page contains additional information.</a:t>
            </a:r>
          </a:p>
        </p:txBody>
      </p:sp>
      <p:pic>
        <p:nvPicPr>
          <p:cNvPr id="8" name="Picture 7">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427929772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229600" cy="1143000"/>
          </a:xfrm>
        </p:spPr>
        <p:txBody>
          <a:bodyPr>
            <a:normAutofit/>
          </a:bodyPr>
          <a:lstStyle/>
          <a:p>
            <a:pPr algn="l"/>
            <a:r>
              <a:rPr lang="en-US" sz="3200" dirty="0"/>
              <a:t>Hazard Information for Rooms</a:t>
            </a:r>
          </a:p>
        </p:txBody>
      </p:sp>
      <p:cxnSp>
        <p:nvCxnSpPr>
          <p:cNvPr id="6" name="Straight Connector 5"/>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8" name="Picture 7">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143000"/>
            <a:ext cx="3638550" cy="4851400"/>
          </a:xfrm>
          <a:prstGeom prst="rect">
            <a:avLst/>
          </a:prstGeom>
        </p:spPr>
      </p:pic>
      <p:sp>
        <p:nvSpPr>
          <p:cNvPr id="4" name="TextBox 3"/>
          <p:cNvSpPr txBox="1"/>
          <p:nvPr/>
        </p:nvSpPr>
        <p:spPr>
          <a:xfrm>
            <a:off x="5105400" y="2886670"/>
            <a:ext cx="3416423" cy="923330"/>
          </a:xfrm>
          <a:prstGeom prst="rect">
            <a:avLst/>
          </a:prstGeom>
          <a:noFill/>
        </p:spPr>
        <p:txBody>
          <a:bodyPr wrap="square" rtlCol="0">
            <a:spAutoFit/>
          </a:bodyPr>
          <a:lstStyle/>
          <a:p>
            <a:r>
              <a:rPr lang="en-US" dirty="0"/>
              <a:t>This is an actual posting outside one of the labs in the Sciences Building.</a:t>
            </a:r>
          </a:p>
        </p:txBody>
      </p:sp>
    </p:spTree>
    <p:extLst>
      <p:ext uri="{BB962C8B-B14F-4D97-AF65-F5344CB8AC3E}">
        <p14:creationId xmlns:p14="http://schemas.microsoft.com/office/powerpoint/2010/main" val="185725036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200" dirty="0"/>
              <a:t>Section Complete!</a:t>
            </a:r>
          </a:p>
        </p:txBody>
      </p:sp>
      <p:sp>
        <p:nvSpPr>
          <p:cNvPr id="3" name="Content Placeholder 2"/>
          <p:cNvSpPr>
            <a:spLocks noGrp="1"/>
          </p:cNvSpPr>
          <p:nvPr>
            <p:ph idx="1"/>
          </p:nvPr>
        </p:nvSpPr>
        <p:spPr/>
        <p:txBody>
          <a:bodyPr>
            <a:normAutofit/>
          </a:bodyPr>
          <a:lstStyle/>
          <a:p>
            <a:pPr marL="0" indent="0">
              <a:buNone/>
            </a:pPr>
            <a:r>
              <a:rPr lang="en-US" sz="2400" dirty="0"/>
              <a:t>Congratulations, you have completed the section on recognizing hazards and you should now be familiar with the signage and labeling that is common to rooms and chemical containers.</a:t>
            </a:r>
          </a:p>
          <a:p>
            <a:pPr marL="0" indent="0">
              <a:buNone/>
            </a:pPr>
            <a:endParaRPr lang="en-US" sz="2400" dirty="0"/>
          </a:p>
          <a:p>
            <a:pPr marL="0" indent="0">
              <a:buNone/>
            </a:pPr>
            <a:r>
              <a:rPr lang="en-US" sz="2400" dirty="0"/>
              <a:t>You are now ready to advance to the next section of the presentation.</a:t>
            </a:r>
          </a:p>
        </p:txBody>
      </p:sp>
      <p:cxnSp>
        <p:nvCxnSpPr>
          <p:cNvPr id="6" name="Straight Connector 5"/>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42630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3924300"/>
            <a:ext cx="3676650" cy="419100"/>
          </a:xfrm>
          <a:prstGeom prst="rect">
            <a:avLst/>
          </a:prstGeom>
        </p:spPr>
      </p:pic>
      <p:sp>
        <p:nvSpPr>
          <p:cNvPr id="5" name="TextBox 4"/>
          <p:cNvSpPr txBox="1"/>
          <p:nvPr/>
        </p:nvSpPr>
        <p:spPr>
          <a:xfrm>
            <a:off x="1219200" y="2133600"/>
            <a:ext cx="6781800" cy="1477328"/>
          </a:xfrm>
          <a:prstGeom prst="rect">
            <a:avLst/>
          </a:prstGeom>
          <a:noFill/>
        </p:spPr>
        <p:txBody>
          <a:bodyPr wrap="square" rtlCol="0">
            <a:spAutoFit/>
          </a:bodyPr>
          <a:lstStyle/>
          <a:p>
            <a:r>
              <a:rPr lang="en-US" dirty="0"/>
              <a:t>This section of the presentation will tell you about the types of emergencies that may happen in areas where chemicals are stored and used, and how to properly respond to them.</a:t>
            </a:r>
          </a:p>
          <a:p>
            <a:endParaRPr lang="en-US" dirty="0"/>
          </a:p>
          <a:p>
            <a:r>
              <a:rPr lang="en-US" dirty="0"/>
              <a:t>Press the “Chemical Incident Response” button below to begin.</a:t>
            </a:r>
          </a:p>
        </p:txBody>
      </p:sp>
    </p:spTree>
    <p:extLst>
      <p:ext uri="{BB962C8B-B14F-4D97-AF65-F5344CB8AC3E}">
        <p14:creationId xmlns:p14="http://schemas.microsoft.com/office/powerpoint/2010/main" val="261048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Accidental Chemical Release</a:t>
            </a:r>
          </a:p>
        </p:txBody>
      </p:sp>
      <p:cxnSp>
        <p:nvCxnSpPr>
          <p:cNvPr id="5" name="Straight Connector 4"/>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609600" y="1447800"/>
            <a:ext cx="7848600" cy="3970318"/>
          </a:xfrm>
          <a:prstGeom prst="rect">
            <a:avLst/>
          </a:prstGeom>
          <a:noFill/>
        </p:spPr>
        <p:txBody>
          <a:bodyPr wrap="square" rtlCol="0">
            <a:spAutoFit/>
          </a:bodyPr>
          <a:lstStyle/>
          <a:p>
            <a:r>
              <a:rPr lang="en-US" dirty="0"/>
              <a:t>Spills of chemical material are the most likely incident to occur in areas where chemicals are stored and/or used.  Simply put, a spill is a chemical that is out of the control of the user.  Whether it’s a few drops, a few crystals, or a 2.5 L container of an acid, the result is the same:  a chemical out of control.  The only question is the quantity and the identity of the material.  Both will dictate, in large part, the response effort that is directed at cleaning up the spill.</a:t>
            </a:r>
          </a:p>
          <a:p>
            <a:endParaRPr lang="en-US" dirty="0"/>
          </a:p>
          <a:p>
            <a:r>
              <a:rPr lang="en-US" dirty="0"/>
              <a:t>There is no hard and fast rule on what constitutes a large spill versus a small spill.  This depends on the properties of the material (flammability, toxicity, etc.) and the experience of the person(s) responding to the spill.  A spill of 100 mL a dilute acid will be much different than a spill of 100 mL of mercury.</a:t>
            </a:r>
          </a:p>
          <a:p>
            <a:endParaRPr lang="en-US" dirty="0"/>
          </a:p>
          <a:p>
            <a:r>
              <a:rPr lang="en-US" dirty="0"/>
              <a:t>If there is a spill in an area, the personnel in the area will attend to it or will evacuate the area so that professionals can respond to the spill.</a:t>
            </a:r>
          </a:p>
        </p:txBody>
      </p:sp>
      <p:pic>
        <p:nvPicPr>
          <p:cNvPr id="6"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38102015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Accidental Chemical Release</a:t>
            </a:r>
          </a:p>
        </p:txBody>
      </p:sp>
      <p:cxnSp>
        <p:nvCxnSpPr>
          <p:cNvPr id="5" name="Straight Connector 4"/>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609600" y="1676400"/>
            <a:ext cx="7696200" cy="2862322"/>
          </a:xfrm>
          <a:prstGeom prst="rect">
            <a:avLst/>
          </a:prstGeom>
          <a:noFill/>
        </p:spPr>
        <p:txBody>
          <a:bodyPr wrap="square" rtlCol="0">
            <a:spAutoFit/>
          </a:bodyPr>
          <a:lstStyle/>
          <a:p>
            <a:r>
              <a:rPr lang="en-US" dirty="0"/>
              <a:t>In the unlikely event that a chemical release is reported to you, do the following:</a:t>
            </a:r>
          </a:p>
          <a:p>
            <a:pPr marL="342900" indent="-342900">
              <a:buFont typeface="+mj-lt"/>
              <a:buAutoNum type="arabicPeriod"/>
            </a:pPr>
            <a:r>
              <a:rPr lang="en-US" dirty="0"/>
              <a:t>First, find out if anyone is attending to it;</a:t>
            </a:r>
          </a:p>
          <a:p>
            <a:pPr marL="342900" indent="-342900">
              <a:buFont typeface="+mj-lt"/>
              <a:buAutoNum type="arabicPeriod"/>
            </a:pPr>
            <a:r>
              <a:rPr lang="en-US" dirty="0"/>
              <a:t>If not, treat it as an emergency and call Baylor Police at 710-2222.</a:t>
            </a:r>
          </a:p>
          <a:p>
            <a:endParaRPr lang="en-US" dirty="0"/>
          </a:p>
          <a:p>
            <a:r>
              <a:rPr lang="en-US" dirty="0"/>
              <a:t>In the even more unlikely event that you are in a room where a chemical release has occurred, leave the room immediately and let the personnel present attend to the spill.  Do not attempt to help them clean it up, as you likely will not know the properties of the substance released and will not have the proper personal protective equipment to don while cleaning up the spill.  You may, if requested, contact additional personnel to assist.</a:t>
            </a:r>
          </a:p>
        </p:txBody>
      </p:sp>
      <p:pic>
        <p:nvPicPr>
          <p:cNvPr id="6"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24648718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Chemical Exposure</a:t>
            </a:r>
          </a:p>
        </p:txBody>
      </p:sp>
      <p:cxnSp>
        <p:nvCxnSpPr>
          <p:cNvPr id="5" name="Straight Connector 4"/>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6" name="Content Placeholder 2"/>
          <p:cNvSpPr>
            <a:spLocks noGrp="1"/>
          </p:cNvSpPr>
          <p:nvPr>
            <p:ph idx="1"/>
          </p:nvPr>
        </p:nvSpPr>
        <p:spPr>
          <a:xfrm>
            <a:off x="457200" y="1341437"/>
            <a:ext cx="8229600" cy="4525963"/>
          </a:xfrm>
        </p:spPr>
        <p:txBody>
          <a:bodyPr>
            <a:normAutofit/>
          </a:bodyPr>
          <a:lstStyle/>
          <a:p>
            <a:pPr marL="0" indent="0">
              <a:buNone/>
            </a:pPr>
            <a:r>
              <a:rPr lang="en-US" sz="1800" dirty="0"/>
              <a:t>There are four ways in which a person may be exposed to a chemical:</a:t>
            </a:r>
          </a:p>
          <a:p>
            <a:pPr marL="0" indent="0">
              <a:buNone/>
            </a:pPr>
            <a:endParaRPr lang="en-US" sz="1800" dirty="0"/>
          </a:p>
          <a:p>
            <a:pPr marL="0" indent="0">
              <a:buNone/>
            </a:pPr>
            <a:r>
              <a:rPr lang="en-US" sz="1800" b="1" dirty="0"/>
              <a:t>Ingestion:</a:t>
            </a:r>
            <a:r>
              <a:rPr lang="en-US" sz="1800" dirty="0"/>
              <a:t>  the chemical enters through the mouth and digestive tract.</a:t>
            </a:r>
          </a:p>
          <a:p>
            <a:pPr marL="0" indent="0">
              <a:buNone/>
            </a:pPr>
            <a:endParaRPr lang="en-US" sz="1800" dirty="0"/>
          </a:p>
          <a:p>
            <a:pPr marL="0" indent="0">
              <a:buNone/>
            </a:pPr>
            <a:r>
              <a:rPr lang="en-US" sz="1800" b="1" dirty="0"/>
              <a:t>Inhalation:</a:t>
            </a:r>
            <a:r>
              <a:rPr lang="en-US" sz="1800" dirty="0"/>
              <a:t>  the chemical enters through the nose and respiratory tract.</a:t>
            </a:r>
          </a:p>
          <a:p>
            <a:pPr marL="0" indent="0">
              <a:buNone/>
            </a:pPr>
            <a:endParaRPr lang="en-US" sz="1800" dirty="0"/>
          </a:p>
          <a:p>
            <a:pPr marL="0" indent="0">
              <a:buNone/>
            </a:pPr>
            <a:r>
              <a:rPr lang="en-US" sz="1800" b="1" dirty="0"/>
              <a:t>Skin contact:  </a:t>
            </a:r>
            <a:r>
              <a:rPr lang="en-US" sz="1800" dirty="0"/>
              <a:t>this can include surface dermal exposure as well as absorption through the skin and into the bloodstream.</a:t>
            </a:r>
          </a:p>
          <a:p>
            <a:pPr marL="0" indent="0">
              <a:buNone/>
            </a:pPr>
            <a:endParaRPr lang="en-US" sz="1800" dirty="0"/>
          </a:p>
          <a:p>
            <a:pPr marL="0" indent="0">
              <a:buNone/>
            </a:pPr>
            <a:r>
              <a:rPr lang="en-US" sz="1800" b="1" dirty="0"/>
              <a:t>Injection:  </a:t>
            </a:r>
            <a:r>
              <a:rPr lang="en-US" sz="1800" dirty="0"/>
              <a:t>the chemical enters directly into the bloodstream through a needle or other sharp object (such as broken glass).</a:t>
            </a:r>
          </a:p>
          <a:p>
            <a:pPr marL="0" indent="0">
              <a:buNone/>
            </a:pPr>
            <a:endParaRPr lang="en-US" sz="1800" dirty="0"/>
          </a:p>
          <a:p>
            <a:pPr marL="0" indent="0">
              <a:buNone/>
            </a:pPr>
            <a:r>
              <a:rPr lang="en-US" sz="1800" dirty="0"/>
              <a:t>Most of these require direct contact with a chemical.  The exception is inhalation, which may affect a larger area in the event of an accidental release.</a:t>
            </a:r>
          </a:p>
          <a:p>
            <a:pPr marL="0" indent="0">
              <a:buNone/>
            </a:pPr>
            <a:endParaRPr lang="en-US" sz="2000" dirty="0"/>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47698597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Chemical Exposure</a:t>
            </a:r>
          </a:p>
        </p:txBody>
      </p:sp>
      <p:cxnSp>
        <p:nvCxnSpPr>
          <p:cNvPr id="5" name="Straight Connector 4"/>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7" name="Content Placeholder 2"/>
          <p:cNvSpPr>
            <a:spLocks noGrp="1"/>
          </p:cNvSpPr>
          <p:nvPr>
            <p:ph idx="1"/>
          </p:nvPr>
        </p:nvSpPr>
        <p:spPr>
          <a:xfrm>
            <a:off x="457200" y="1341437"/>
            <a:ext cx="8229600" cy="4525963"/>
          </a:xfrm>
        </p:spPr>
        <p:txBody>
          <a:bodyPr>
            <a:normAutofit/>
          </a:bodyPr>
          <a:lstStyle/>
          <a:p>
            <a:pPr marL="0" indent="0">
              <a:buNone/>
            </a:pPr>
            <a:r>
              <a:rPr lang="en-US" sz="2000" dirty="0"/>
              <a:t>There are many signs and symptoms associated with a chemical exposure due to inhalation.  Some signs of inhalation exposure can include, but are not limited to:</a:t>
            </a:r>
          </a:p>
          <a:p>
            <a:pPr marL="0" indent="0">
              <a:buNone/>
            </a:pPr>
            <a:endParaRPr lang="en-US" sz="2000" dirty="0"/>
          </a:p>
          <a:p>
            <a:r>
              <a:rPr lang="en-US" sz="2000" dirty="0"/>
              <a:t>Strange smells and/or tastes</a:t>
            </a:r>
          </a:p>
          <a:p>
            <a:r>
              <a:rPr lang="en-US" sz="2000" dirty="0"/>
              <a:t>Headache</a:t>
            </a:r>
          </a:p>
          <a:p>
            <a:r>
              <a:rPr lang="en-US" sz="2000" dirty="0"/>
              <a:t>Dizziness</a:t>
            </a:r>
          </a:p>
          <a:p>
            <a:r>
              <a:rPr lang="en-US" sz="2000" dirty="0"/>
              <a:t>Nausea</a:t>
            </a:r>
          </a:p>
          <a:p>
            <a:r>
              <a:rPr lang="en-US" sz="2000" dirty="0"/>
              <a:t>Fatigue</a:t>
            </a:r>
          </a:p>
        </p:txBody>
      </p:sp>
      <p:pic>
        <p:nvPicPr>
          <p:cNvPr id="8" name="Picture 7">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235406644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Chemical Exposure</a:t>
            </a:r>
          </a:p>
        </p:txBody>
      </p:sp>
      <p:cxnSp>
        <p:nvCxnSpPr>
          <p:cNvPr id="5" name="Straight Connector 4"/>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6" name="Content Placeholder 2"/>
          <p:cNvSpPr>
            <a:spLocks noGrp="1"/>
          </p:cNvSpPr>
          <p:nvPr>
            <p:ph idx="1"/>
          </p:nvPr>
        </p:nvSpPr>
        <p:spPr>
          <a:xfrm>
            <a:off x="457200" y="1371600"/>
            <a:ext cx="8229600" cy="4648200"/>
          </a:xfrm>
        </p:spPr>
        <p:txBody>
          <a:bodyPr>
            <a:normAutofit/>
          </a:bodyPr>
          <a:lstStyle/>
          <a:p>
            <a:pPr marL="0" indent="0">
              <a:buNone/>
            </a:pPr>
            <a:r>
              <a:rPr lang="en-US" sz="2000" dirty="0"/>
              <a:t>Medical evaluations and/or exposure monitoring will be arranged by EH&amp;S whenever exposure to a hazardous chemical has or may have taken place.  Examples of such instances include:</a:t>
            </a:r>
          </a:p>
          <a:p>
            <a:pPr marL="0" indent="0">
              <a:buNone/>
            </a:pPr>
            <a:endParaRPr lang="en-US" sz="2000" dirty="0"/>
          </a:p>
          <a:p>
            <a:r>
              <a:rPr lang="en-US" sz="2000" dirty="0"/>
              <a:t>In the event of an incident where there is a likelihood that an exposure has occurred, such as a spill or leak.</a:t>
            </a:r>
          </a:p>
          <a:p>
            <a:r>
              <a:rPr lang="en-US" sz="2000" dirty="0"/>
              <a:t>When personnel develop signs or symptoms that indicate a possible exposure.</a:t>
            </a:r>
          </a:p>
          <a:p>
            <a:r>
              <a:rPr lang="en-US" sz="2000" dirty="0"/>
              <a:t>When requested by personnel.</a:t>
            </a:r>
          </a:p>
          <a:p>
            <a:pPr marL="0" indent="0">
              <a:buNone/>
            </a:pPr>
            <a:endParaRPr lang="en-US" sz="2000" dirty="0"/>
          </a:p>
          <a:p>
            <a:pPr marL="0" indent="0">
              <a:buNone/>
            </a:pPr>
            <a:r>
              <a:rPr lang="en-US" sz="2000" dirty="0"/>
              <a:t>All exposed personnel will be provided an opportunity to receive medical attention from a licensed physician.</a:t>
            </a:r>
          </a:p>
          <a:p>
            <a:pPr marL="0" indent="0">
              <a:buNone/>
            </a:pPr>
            <a:endParaRPr lang="en-US" sz="2000" dirty="0">
              <a:solidFill>
                <a:schemeClr val="bg1"/>
              </a:solidFill>
            </a:endParaRPr>
          </a:p>
          <a:p>
            <a:pPr marL="0" indent="0">
              <a:buNone/>
            </a:pPr>
            <a:endParaRPr lang="en-US" sz="2000" dirty="0"/>
          </a:p>
        </p:txBody>
      </p:sp>
      <p:pic>
        <p:nvPicPr>
          <p:cNvPr id="8" name="Picture 7">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76444658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Fires</a:t>
            </a:r>
          </a:p>
        </p:txBody>
      </p:sp>
      <p:cxnSp>
        <p:nvCxnSpPr>
          <p:cNvPr id="5" name="Straight Connector 4"/>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6" name="Content Placeholder 2"/>
          <p:cNvSpPr>
            <a:spLocks noGrp="1"/>
          </p:cNvSpPr>
          <p:nvPr>
            <p:ph idx="1"/>
          </p:nvPr>
        </p:nvSpPr>
        <p:spPr>
          <a:xfrm>
            <a:off x="457200" y="1371600"/>
            <a:ext cx="8229600" cy="4525963"/>
          </a:xfrm>
        </p:spPr>
        <p:txBody>
          <a:bodyPr>
            <a:normAutofit/>
          </a:bodyPr>
          <a:lstStyle/>
          <a:p>
            <a:pPr marL="0" indent="0">
              <a:buNone/>
            </a:pPr>
            <a:r>
              <a:rPr lang="en-US" sz="2000" dirty="0"/>
              <a:t>Small fires in an area may be able to be extinguished by the personnel present.  In the event of a fire that cannot be readily extinguished by persons on site, the best course of action is to evacuate and pull the fire alarm.</a:t>
            </a:r>
          </a:p>
          <a:p>
            <a:pPr marL="0" indent="0">
              <a:buNone/>
            </a:pPr>
            <a:endParaRPr lang="en-US" sz="2000" dirty="0"/>
          </a:p>
          <a:p>
            <a:pPr marL="0" indent="0">
              <a:buNone/>
            </a:pPr>
            <a:r>
              <a:rPr lang="en-US" sz="2000" dirty="0"/>
              <a:t>If you are evacuating, remember the following:</a:t>
            </a:r>
          </a:p>
          <a:p>
            <a:pPr marL="0" indent="0">
              <a:buNone/>
            </a:pPr>
            <a:endParaRPr lang="en-US" sz="2000" dirty="0"/>
          </a:p>
          <a:p>
            <a:pPr>
              <a:buClr>
                <a:schemeClr val="tx2"/>
              </a:buClr>
              <a:buFont typeface="Wingdings" pitchFamily="2" charset="2"/>
              <a:buChar char="ü"/>
            </a:pPr>
            <a:r>
              <a:rPr lang="en-US" sz="2000" dirty="0"/>
              <a:t>Don’t panic.</a:t>
            </a:r>
          </a:p>
          <a:p>
            <a:pPr>
              <a:buClr>
                <a:schemeClr val="tx2"/>
              </a:buClr>
              <a:buFont typeface="Wingdings" pitchFamily="2" charset="2"/>
              <a:buChar char="ü"/>
            </a:pPr>
            <a:r>
              <a:rPr lang="en-US" sz="2000" dirty="0"/>
              <a:t>Evacuate the building via the closest exit door.  Do not use elevators.</a:t>
            </a:r>
          </a:p>
          <a:p>
            <a:pPr>
              <a:buClr>
                <a:schemeClr val="tx2"/>
              </a:buClr>
              <a:buFont typeface="Wingdings" pitchFamily="2" charset="2"/>
              <a:buChar char="ü"/>
            </a:pPr>
            <a:r>
              <a:rPr lang="en-US" sz="2000" dirty="0"/>
              <a:t>Assist disabled individuals to the nearest stairwell landing and advise the responders of their location.</a:t>
            </a:r>
          </a:p>
          <a:p>
            <a:pPr>
              <a:buClr>
                <a:schemeClr val="tx2"/>
              </a:buClr>
              <a:buFont typeface="Wingdings" pitchFamily="2" charset="2"/>
              <a:buChar char="ü"/>
            </a:pPr>
            <a:r>
              <a:rPr lang="en-US" sz="2000" dirty="0"/>
              <a:t>Evacuate the building and move to the pre-designated evacuation assembly point. </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234744306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200" dirty="0"/>
              <a:t>Why is Awareness Important?</a:t>
            </a:r>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sz="2000" dirty="0"/>
              <a:t>There are regulations that cover personnel who work in labs, and personnel who work with hazardous chemicals outside of labs (for instance, maintenance workers), but personnel who work in offices are exempt from these regulations.</a:t>
            </a:r>
          </a:p>
          <a:p>
            <a:pPr marL="0" indent="0">
              <a:buNone/>
            </a:pPr>
            <a:endParaRPr lang="en-US" sz="2000" dirty="0"/>
          </a:p>
          <a:p>
            <a:pPr marL="0" indent="0">
              <a:buNone/>
            </a:pPr>
            <a:r>
              <a:rPr lang="en-US" sz="2000" dirty="0"/>
              <a:t>Nevertheless, you may have the occasion to be in a location where chemicals are stored or used, and you are certainly surrounded by locations where chemicals are stored and used, and  therefore it is to your benefit to have an awareness of your surroundings.</a:t>
            </a:r>
          </a:p>
          <a:p>
            <a:pPr marL="0" indent="0">
              <a:buNone/>
            </a:pPr>
            <a:endParaRPr lang="en-US" sz="2000" dirty="0"/>
          </a:p>
          <a:p>
            <a:pPr marL="0" indent="0">
              <a:buNone/>
            </a:pPr>
            <a:r>
              <a:rPr lang="en-US" sz="2000" dirty="0"/>
              <a:t>This presentation will give you an overview of the means of communicating chemical hazards, so that you can be informed of the hazards that may be present around you.</a:t>
            </a:r>
          </a:p>
        </p:txBody>
      </p:sp>
      <p:cxnSp>
        <p:nvCxnSpPr>
          <p:cNvPr id="4" name="Straight Connector 3"/>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5" name="Picture 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130767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pPr algn="l"/>
            <a:r>
              <a:rPr lang="en-US" sz="3200" dirty="0"/>
              <a:t>Other Emergencies</a:t>
            </a:r>
          </a:p>
        </p:txBody>
      </p:sp>
      <p:cxnSp>
        <p:nvCxnSpPr>
          <p:cNvPr id="5" name="Straight Connector 4"/>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6" name="Content Placeholder 2"/>
          <p:cNvSpPr>
            <a:spLocks noGrp="1"/>
          </p:cNvSpPr>
          <p:nvPr>
            <p:ph idx="1"/>
          </p:nvPr>
        </p:nvSpPr>
        <p:spPr>
          <a:xfrm>
            <a:off x="381000" y="1219200"/>
            <a:ext cx="8229600" cy="5105400"/>
          </a:xfrm>
        </p:spPr>
        <p:txBody>
          <a:bodyPr>
            <a:normAutofit/>
          </a:bodyPr>
          <a:lstStyle/>
          <a:p>
            <a:pPr marL="0" indent="0">
              <a:buNone/>
            </a:pPr>
            <a:r>
              <a:rPr lang="en-US" sz="2000" dirty="0"/>
              <a:t>In addition to the types of emergencies already mentioned in this training, you may also run into the same types of medical emergencies you might encounter anywhere, such as:</a:t>
            </a:r>
          </a:p>
          <a:p>
            <a:pPr marL="0" indent="0">
              <a:buNone/>
            </a:pPr>
            <a:endParaRPr lang="en-US" sz="2000" dirty="0"/>
          </a:p>
          <a:p>
            <a:pPr>
              <a:buClr>
                <a:schemeClr val="tx2"/>
              </a:buClr>
            </a:pPr>
            <a:r>
              <a:rPr lang="en-US" sz="2000" dirty="0"/>
              <a:t>Soft-tissue injuries</a:t>
            </a:r>
          </a:p>
          <a:p>
            <a:pPr>
              <a:buClr>
                <a:schemeClr val="tx2"/>
              </a:buClr>
            </a:pPr>
            <a:r>
              <a:rPr lang="en-US" sz="2000" dirty="0"/>
              <a:t>Thermal burns</a:t>
            </a:r>
          </a:p>
          <a:p>
            <a:pPr>
              <a:buClr>
                <a:schemeClr val="tx2"/>
              </a:buClr>
            </a:pPr>
            <a:r>
              <a:rPr lang="en-US" sz="2000" dirty="0"/>
              <a:t>Sudden illness</a:t>
            </a:r>
          </a:p>
          <a:p>
            <a:pPr marL="0" indent="0">
              <a:buNone/>
            </a:pPr>
            <a:endParaRPr lang="en-US" sz="2000" dirty="0"/>
          </a:p>
          <a:p>
            <a:pPr marL="0" indent="0">
              <a:buNone/>
            </a:pPr>
            <a:r>
              <a:rPr lang="en-US" sz="2000" dirty="0"/>
              <a:t>If you wish to become certified in CPR and/or first aid, there are classes offered on campus and elsewhere in the community.</a:t>
            </a:r>
          </a:p>
          <a:p>
            <a:pPr marL="0" indent="0">
              <a:buNone/>
            </a:pPr>
            <a:endParaRPr lang="en-US" sz="2000" dirty="0"/>
          </a:p>
          <a:p>
            <a:pPr marL="0" indent="0">
              <a:buNone/>
            </a:pPr>
            <a:r>
              <a:rPr lang="en-US" sz="2000" dirty="0"/>
              <a:t>Remember, in an emergency, call the Baylor Police Department at 710-2222.</a:t>
            </a:r>
          </a:p>
          <a:p>
            <a:pPr marL="0" indent="0">
              <a:buNone/>
            </a:pPr>
            <a:endParaRPr lang="en-US" sz="2000" dirty="0"/>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693284770"/>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3200" dirty="0"/>
              <a:t>What do you think?</a:t>
            </a:r>
          </a:p>
        </p:txBody>
      </p:sp>
      <p:sp>
        <p:nvSpPr>
          <p:cNvPr id="3" name="Content Placeholder 2"/>
          <p:cNvSpPr>
            <a:spLocks noGrp="1"/>
          </p:cNvSpPr>
          <p:nvPr>
            <p:ph idx="1"/>
          </p:nvPr>
        </p:nvSpPr>
        <p:spPr>
          <a:xfrm>
            <a:off x="609600" y="1447800"/>
            <a:ext cx="7772400" cy="4525963"/>
          </a:xfrm>
        </p:spPr>
        <p:txBody>
          <a:bodyPr>
            <a:normAutofit/>
          </a:bodyPr>
          <a:lstStyle/>
          <a:p>
            <a:pPr marL="0" indent="0">
              <a:buNone/>
            </a:pPr>
            <a:endParaRPr lang="en-US" sz="2400" dirty="0"/>
          </a:p>
          <a:p>
            <a:pPr marL="0" indent="0">
              <a:buNone/>
            </a:pPr>
            <a:r>
              <a:rPr lang="en-US" sz="2400" dirty="0"/>
              <a:t>At any point that you feel an incident is in need of immediate emergency assistance, you should contact the Baylor DPS at 710-2222.</a:t>
            </a: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581400"/>
            <a:ext cx="1209675" cy="457200"/>
          </a:xfrm>
          <a:prstGeom prst="rect">
            <a:avLst/>
          </a:prstGeom>
        </p:spPr>
      </p:pic>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843" y="3581400"/>
            <a:ext cx="1276350" cy="457200"/>
          </a:xfrm>
          <a:prstGeom prst="rect">
            <a:avLst/>
          </a:prstGeom>
        </p:spPr>
      </p:pic>
      <p:cxnSp>
        <p:nvCxnSpPr>
          <p:cNvPr id="8" name="Straight Connector 7"/>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019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843" y="3581400"/>
            <a:ext cx="1276350" cy="457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494" y="3257550"/>
            <a:ext cx="2895600" cy="647700"/>
          </a:xfrm>
          <a:prstGeom prst="rect">
            <a:avLst/>
          </a:prstGeom>
        </p:spPr>
      </p:pic>
      <p:pic>
        <p:nvPicPr>
          <p:cNvPr id="8"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2444" y="4426166"/>
            <a:ext cx="2152650" cy="514350"/>
          </a:xfrm>
          <a:prstGeom prst="rect">
            <a:avLst/>
          </a:prstGeom>
        </p:spPr>
      </p:pic>
      <p:sp>
        <p:nvSpPr>
          <p:cNvPr id="9" name="Left Arrow 8">
            <a:hlinkClick r:id="rId5" action="ppaction://hlinksldjump"/>
          </p:cNvPr>
          <p:cNvSpPr/>
          <p:nvPr/>
        </p:nvSpPr>
        <p:spPr>
          <a:xfrm>
            <a:off x="1050894" y="4483316"/>
            <a:ext cx="762000" cy="457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a:t>
            </a:r>
          </a:p>
        </p:txBody>
      </p:sp>
      <p:sp>
        <p:nvSpPr>
          <p:cNvPr id="5" name="TextBox 4"/>
          <p:cNvSpPr txBox="1"/>
          <p:nvPr/>
        </p:nvSpPr>
        <p:spPr>
          <a:xfrm>
            <a:off x="5105400" y="4495800"/>
            <a:ext cx="3125957" cy="923330"/>
          </a:xfrm>
          <a:prstGeom prst="rect">
            <a:avLst/>
          </a:prstGeom>
          <a:noFill/>
        </p:spPr>
        <p:txBody>
          <a:bodyPr wrap="square" rtlCol="0">
            <a:spAutoFit/>
          </a:bodyPr>
          <a:lstStyle/>
          <a:p>
            <a:r>
              <a:rPr lang="en-US" dirty="0"/>
              <a:t>The Baylor DPS serves as the emergency dispatch for the campus.</a:t>
            </a:r>
          </a:p>
        </p:txBody>
      </p:sp>
      <p:sp>
        <p:nvSpPr>
          <p:cNvPr id="12" name="Title 1"/>
          <p:cNvSpPr>
            <a:spLocks noGrp="1"/>
          </p:cNvSpPr>
          <p:nvPr>
            <p:ph type="title"/>
          </p:nvPr>
        </p:nvSpPr>
        <p:spPr>
          <a:xfrm>
            <a:off x="0" y="0"/>
            <a:ext cx="9144000" cy="1143000"/>
          </a:xfrm>
        </p:spPr>
        <p:txBody>
          <a:bodyPr>
            <a:normAutofit/>
          </a:bodyPr>
          <a:lstStyle/>
          <a:p>
            <a:pPr algn="l"/>
            <a:r>
              <a:rPr lang="en-US" sz="3200" dirty="0"/>
              <a:t>What do you think?</a:t>
            </a:r>
          </a:p>
        </p:txBody>
      </p:sp>
      <p:sp>
        <p:nvSpPr>
          <p:cNvPr id="13" name="Content Placeholder 2"/>
          <p:cNvSpPr>
            <a:spLocks noGrp="1"/>
          </p:cNvSpPr>
          <p:nvPr>
            <p:ph idx="1"/>
          </p:nvPr>
        </p:nvSpPr>
        <p:spPr>
          <a:xfrm>
            <a:off x="609600" y="1447800"/>
            <a:ext cx="7772400" cy="4525963"/>
          </a:xfrm>
        </p:spPr>
        <p:txBody>
          <a:bodyPr>
            <a:normAutofit/>
          </a:bodyPr>
          <a:lstStyle/>
          <a:p>
            <a:pPr marL="0" indent="0">
              <a:buNone/>
            </a:pPr>
            <a:endParaRPr lang="en-US" sz="2400" dirty="0"/>
          </a:p>
          <a:p>
            <a:pPr marL="0" indent="0">
              <a:buNone/>
            </a:pPr>
            <a:r>
              <a:rPr lang="en-US" sz="2400" dirty="0"/>
              <a:t>At any point that you feel an incident is in need of immediate emergency assistance, you should contact the Baylor DPS at 710-2222.</a:t>
            </a:r>
          </a:p>
        </p:txBody>
      </p:sp>
      <p:cxnSp>
        <p:nvCxnSpPr>
          <p:cNvPr id="14" name="Straight Connector 13"/>
          <p:cNvCxnSpPr/>
          <p:nvPr/>
        </p:nvCxnSpPr>
        <p:spPr>
          <a:xfrm>
            <a:off x="0" y="838200"/>
            <a:ext cx="7620000" cy="0"/>
          </a:xfrm>
          <a:prstGeom prst="line">
            <a:avLst/>
          </a:prstGeom>
          <a:ln w="317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705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581400"/>
            <a:ext cx="1209675" cy="457200"/>
          </a:xfrm>
          <a:prstGeom prst="rect">
            <a:avLst/>
          </a:prstGeom>
        </p:spPr>
      </p:pic>
      <p:sp>
        <p:nvSpPr>
          <p:cNvPr id="5" name="TextBox 4"/>
          <p:cNvSpPr txBox="1"/>
          <p:nvPr/>
        </p:nvSpPr>
        <p:spPr>
          <a:xfrm>
            <a:off x="4152900" y="3505200"/>
            <a:ext cx="4076700" cy="1200329"/>
          </a:xfrm>
          <a:prstGeom prst="rect">
            <a:avLst/>
          </a:prstGeom>
          <a:noFill/>
        </p:spPr>
        <p:txBody>
          <a:bodyPr wrap="square" rtlCol="0">
            <a:spAutoFit/>
          </a:bodyPr>
          <a:lstStyle/>
          <a:p>
            <a:r>
              <a:rPr lang="en-US" dirty="0"/>
              <a:t>Correct.  Baylor DPS can dispatch emergency responders to the campus and can guide them to the correct location.</a:t>
            </a:r>
          </a:p>
        </p:txBody>
      </p:sp>
      <p:pic>
        <p:nvPicPr>
          <p:cNvPr id="10" name="Picture 9">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953000"/>
            <a:ext cx="838200" cy="361950"/>
          </a:xfrm>
          <a:prstGeom prst="rect">
            <a:avLst/>
          </a:prstGeom>
        </p:spPr>
      </p:pic>
      <p:sp>
        <p:nvSpPr>
          <p:cNvPr id="11" name="Title 1"/>
          <p:cNvSpPr>
            <a:spLocks noGrp="1"/>
          </p:cNvSpPr>
          <p:nvPr>
            <p:ph type="title"/>
          </p:nvPr>
        </p:nvSpPr>
        <p:spPr>
          <a:xfrm>
            <a:off x="0" y="0"/>
            <a:ext cx="9144000" cy="1143000"/>
          </a:xfrm>
        </p:spPr>
        <p:txBody>
          <a:bodyPr>
            <a:normAutofit/>
          </a:bodyPr>
          <a:lstStyle/>
          <a:p>
            <a:pPr algn="l"/>
            <a:r>
              <a:rPr lang="en-US" sz="3200" dirty="0"/>
              <a:t>What do you think?</a:t>
            </a:r>
          </a:p>
        </p:txBody>
      </p:sp>
      <p:sp>
        <p:nvSpPr>
          <p:cNvPr id="12" name="Content Placeholder 2"/>
          <p:cNvSpPr>
            <a:spLocks noGrp="1"/>
          </p:cNvSpPr>
          <p:nvPr>
            <p:ph idx="1"/>
          </p:nvPr>
        </p:nvSpPr>
        <p:spPr>
          <a:xfrm>
            <a:off x="609600" y="1447800"/>
            <a:ext cx="7772400" cy="4525963"/>
          </a:xfrm>
        </p:spPr>
        <p:txBody>
          <a:bodyPr>
            <a:normAutofit/>
          </a:bodyPr>
          <a:lstStyle/>
          <a:p>
            <a:pPr marL="0" indent="0">
              <a:buNone/>
            </a:pPr>
            <a:endParaRPr lang="en-US" sz="2400" dirty="0"/>
          </a:p>
          <a:p>
            <a:pPr marL="0" indent="0">
              <a:buNone/>
            </a:pPr>
            <a:r>
              <a:rPr lang="en-US" sz="2400" dirty="0"/>
              <a:t>At any point that you feel an incident is in need of immediate emergency assistance, you should contact the Baylor DPS at 710-2222.</a:t>
            </a:r>
          </a:p>
        </p:txBody>
      </p:sp>
      <p:cxnSp>
        <p:nvCxnSpPr>
          <p:cNvPr id="13" name="Straight Connector 12"/>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7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200" dirty="0"/>
              <a:t>Questions?  </a:t>
            </a:r>
          </a:p>
        </p:txBody>
      </p:sp>
      <p:cxnSp>
        <p:nvCxnSpPr>
          <p:cNvPr id="4" name="Straight Connector 3"/>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457200" y="1461130"/>
            <a:ext cx="7467600" cy="3416320"/>
          </a:xfrm>
          <a:prstGeom prst="rect">
            <a:avLst/>
          </a:prstGeom>
        </p:spPr>
        <p:txBody>
          <a:bodyPr wrap="square">
            <a:spAutoFit/>
          </a:bodyPr>
          <a:lstStyle/>
          <a:p>
            <a:r>
              <a:rPr lang="en-US" dirty="0">
                <a:cs typeface="Times New Roman" pitchFamily="18" charset="0"/>
              </a:rPr>
              <a:t>If you have any questions regarding this chemical awareness presentation or the information contained therein, please contact:</a:t>
            </a:r>
          </a:p>
          <a:p>
            <a:endParaRPr lang="en-US" dirty="0">
              <a:cs typeface="Times New Roman" pitchFamily="18" charset="0"/>
            </a:endParaRPr>
          </a:p>
          <a:p>
            <a:endParaRPr lang="en-US" dirty="0">
              <a:cs typeface="Times New Roman" pitchFamily="18" charset="0"/>
            </a:endParaRPr>
          </a:p>
          <a:p>
            <a:r>
              <a:rPr lang="en-US" dirty="0">
                <a:cs typeface="Times New Roman" pitchFamily="18" charset="0"/>
              </a:rPr>
              <a:t>Karalyn (Karen) Humphrey</a:t>
            </a:r>
          </a:p>
          <a:p>
            <a:r>
              <a:rPr lang="en-US" dirty="0">
                <a:cs typeface="Times New Roman" pitchFamily="18" charset="0"/>
              </a:rPr>
              <a:t>Chemical Hygiene Officer</a:t>
            </a:r>
          </a:p>
          <a:p>
            <a:r>
              <a:rPr lang="en-US" dirty="0">
                <a:cs typeface="Times New Roman" pitchFamily="18" charset="0"/>
              </a:rPr>
              <a:t>	</a:t>
            </a:r>
          </a:p>
          <a:p>
            <a:r>
              <a:rPr lang="en-US" dirty="0">
                <a:cs typeface="Times New Roman" pitchFamily="18" charset="0"/>
              </a:rPr>
              <a:t>Phone:  710-2002</a:t>
            </a:r>
          </a:p>
          <a:p>
            <a:r>
              <a:rPr lang="en-US" dirty="0">
                <a:cs typeface="Times New Roman" pitchFamily="18" charset="0"/>
              </a:rPr>
              <a:t>Email:  Karalyn_Humphrey@baylor.edu</a:t>
            </a:r>
          </a:p>
          <a:p>
            <a:endParaRPr lang="en-US" dirty="0">
              <a:solidFill>
                <a:schemeClr val="accent2">
                  <a:lumMod val="40000"/>
                  <a:lumOff val="60000"/>
                </a:schemeClr>
              </a:solidFill>
              <a:latin typeface="Times New Roman" pitchFamily="18" charset="0"/>
              <a:cs typeface="Times New Roman" pitchFamily="18" charset="0"/>
            </a:endParaRPr>
          </a:p>
          <a:p>
            <a:endParaRPr lang="en-US" dirty="0">
              <a:solidFill>
                <a:schemeClr val="accent2">
                  <a:lumMod val="40000"/>
                  <a:lumOff val="60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6" name="Picture 2" descr="http://blog.surveymonkey.com/wp-content/uploads/2011/12/faq.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3285595"/>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72830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200" dirty="0"/>
              <a:t>Presentation Complete</a:t>
            </a:r>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sz="2400" dirty="0"/>
              <a:t>You have now completed the Basic Chemical Awareness presentation.</a:t>
            </a:r>
          </a:p>
          <a:p>
            <a:pPr marL="0" indent="0">
              <a:buNone/>
            </a:pPr>
            <a:endParaRPr lang="en-US" sz="2400" dirty="0"/>
          </a:p>
          <a:p>
            <a:pPr marL="0" indent="0">
              <a:buNone/>
            </a:pPr>
            <a:r>
              <a:rPr lang="en-US" sz="2400" dirty="0"/>
              <a:t>If you need/want a certificate of completion, please email </a:t>
            </a:r>
            <a:r>
              <a:rPr lang="en-US" sz="2400" dirty="0">
                <a:hlinkClick r:id="rId2"/>
              </a:rPr>
              <a:t>Karalyn_Humphrey@baylor.edu</a:t>
            </a:r>
            <a:r>
              <a:rPr lang="en-US" sz="2400" dirty="0"/>
              <a:t>.</a:t>
            </a:r>
          </a:p>
          <a:p>
            <a:pPr marL="0" indent="0">
              <a:buNone/>
            </a:pPr>
            <a:endParaRPr lang="en-US" sz="2400" dirty="0"/>
          </a:p>
          <a:p>
            <a:pPr marL="0" indent="0">
              <a:buNone/>
            </a:pPr>
            <a:r>
              <a:rPr lang="en-US" sz="2400" dirty="0"/>
              <a:t>Please press “esc” to end this presentation.</a:t>
            </a:r>
          </a:p>
          <a:p>
            <a:pPr marL="0" indent="0">
              <a:buNone/>
            </a:pPr>
            <a:endParaRPr lang="en-US" sz="2800" dirty="0"/>
          </a:p>
        </p:txBody>
      </p:sp>
      <p:cxnSp>
        <p:nvCxnSpPr>
          <p:cNvPr id="4" name="Straight Connector 3"/>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5971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114800"/>
            <a:ext cx="5534025" cy="419100"/>
          </a:xfrm>
          <a:prstGeom prst="rect">
            <a:avLst/>
          </a:prstGeom>
        </p:spPr>
      </p:pic>
      <p:sp>
        <p:nvSpPr>
          <p:cNvPr id="5" name="TextBox 4"/>
          <p:cNvSpPr txBox="1"/>
          <p:nvPr/>
        </p:nvSpPr>
        <p:spPr>
          <a:xfrm>
            <a:off x="1090612" y="1981200"/>
            <a:ext cx="7010400" cy="1754326"/>
          </a:xfrm>
          <a:prstGeom prst="rect">
            <a:avLst/>
          </a:prstGeom>
          <a:noFill/>
        </p:spPr>
        <p:txBody>
          <a:bodyPr wrap="square" rtlCol="0">
            <a:spAutoFit/>
          </a:bodyPr>
          <a:lstStyle/>
          <a:p>
            <a:r>
              <a:rPr lang="en-US" dirty="0"/>
              <a:t>This section of the presentation will tell you about the three chemical labeling systems that are currently in use, as well as inform you about the hazard information labeling on the rooms.</a:t>
            </a:r>
          </a:p>
          <a:p>
            <a:endParaRPr lang="en-US" dirty="0"/>
          </a:p>
          <a:p>
            <a:r>
              <a:rPr lang="en-US" dirty="0"/>
              <a:t>Press the “Chemical Labeling and Information Systems” button below to begin.</a:t>
            </a:r>
          </a:p>
        </p:txBody>
      </p:sp>
    </p:spTree>
    <p:extLst>
      <p:ext uri="{BB962C8B-B14F-4D97-AF65-F5344CB8AC3E}">
        <p14:creationId xmlns:p14="http://schemas.microsoft.com/office/powerpoint/2010/main" val="403862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143000"/>
          </a:xfrm>
        </p:spPr>
        <p:txBody>
          <a:bodyPr>
            <a:normAutofit/>
          </a:bodyPr>
          <a:lstStyle/>
          <a:p>
            <a:pPr algn="l"/>
            <a:r>
              <a:rPr lang="en-US" sz="3200" dirty="0"/>
              <a:t>NFPA Diamonds</a:t>
            </a:r>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sz="2000" dirty="0"/>
              <a:t>The National Fire Prevention Association developed this signage to indicate to first responders the level of hazard present in a location where chemicals are stored.  The room’s rating is based on the highest hazard present in the location.</a:t>
            </a:r>
          </a:p>
          <a:p>
            <a:pPr marL="0" indent="0">
              <a:buNone/>
            </a:pPr>
            <a:endParaRPr lang="en-US" sz="2000" dirty="0"/>
          </a:p>
          <a:p>
            <a:pPr marL="0" indent="0">
              <a:buNone/>
            </a:pPr>
            <a:r>
              <a:rPr lang="en-US" sz="2000" dirty="0"/>
              <a:t>It is also used on chemical bottles to indicate, in one glance, the hazard ratings of that chemical.</a:t>
            </a:r>
          </a:p>
          <a:p>
            <a:pPr marL="0" indent="0">
              <a:buNone/>
            </a:pP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962400"/>
            <a:ext cx="3352800" cy="2514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962400"/>
            <a:ext cx="3352800" cy="2514600"/>
          </a:xfrm>
          <a:prstGeom prst="rect">
            <a:avLst/>
          </a:prstGeom>
        </p:spPr>
      </p:pic>
      <p:cxnSp>
        <p:nvCxnSpPr>
          <p:cNvPr id="8" name="Straight Connector 7"/>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9" name="Picture 8">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4681744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sz="half" idx="1"/>
          </p:nvPr>
        </p:nvSpPr>
        <p:spPr>
          <a:xfrm>
            <a:off x="762000" y="1981200"/>
            <a:ext cx="381000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buClr>
                <a:schemeClr val="tx2"/>
              </a:buClr>
              <a:defRPr/>
            </a:pPr>
            <a:r>
              <a:rPr lang="en-US" sz="2400" dirty="0"/>
              <a:t>Blue = Health</a:t>
            </a:r>
          </a:p>
          <a:p>
            <a:pPr>
              <a:buClr>
                <a:schemeClr val="tx2"/>
              </a:buClr>
              <a:defRPr/>
            </a:pPr>
            <a:r>
              <a:rPr lang="en-US" sz="2400" dirty="0"/>
              <a:t>Red = Flammability</a:t>
            </a:r>
          </a:p>
          <a:p>
            <a:pPr>
              <a:buClr>
                <a:schemeClr val="tx2"/>
              </a:buClr>
              <a:defRPr/>
            </a:pPr>
            <a:r>
              <a:rPr lang="en-US" sz="2400" dirty="0"/>
              <a:t>Yellow = Instability</a:t>
            </a:r>
          </a:p>
          <a:p>
            <a:pPr>
              <a:buClr>
                <a:schemeClr val="tx2"/>
              </a:buClr>
              <a:defRPr/>
            </a:pPr>
            <a:r>
              <a:rPr lang="en-US" sz="2400" dirty="0"/>
              <a:t>White = Special hazard information</a:t>
            </a:r>
          </a:p>
        </p:txBody>
      </p:sp>
      <p:pic>
        <p:nvPicPr>
          <p:cNvPr id="18436" name="Picture 4"/>
          <p:cNvPicPr>
            <a:picLocks noGrp="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75213" y="1752600"/>
            <a:ext cx="3659187" cy="4114800"/>
          </a:xfrm>
          <a:noFill/>
          <a:extLst>
            <a:ext uri="{91240B29-F687-4F45-9708-019B960494DF}">
              <a14:hiddenLine xmlns:a14="http://schemas.microsoft.com/office/drawing/2010/main" w="12700">
                <a:solidFill>
                  <a:schemeClr val="tx1"/>
                </a:solidFill>
                <a:miter lim="800000"/>
                <a:headEnd/>
                <a:tailEnd/>
              </a14:hiddenLine>
            </a:ext>
          </a:extLst>
        </p:spPr>
      </p:pic>
      <p:sp>
        <p:nvSpPr>
          <p:cNvPr id="6" name="Title 1"/>
          <p:cNvSpPr>
            <a:spLocks noGrp="1"/>
          </p:cNvSpPr>
          <p:nvPr>
            <p:ph type="title"/>
          </p:nvPr>
        </p:nvSpPr>
        <p:spPr>
          <a:xfrm>
            <a:off x="0" y="0"/>
            <a:ext cx="8305800" cy="1143000"/>
          </a:xfrm>
        </p:spPr>
        <p:txBody>
          <a:bodyPr>
            <a:normAutofit/>
          </a:bodyPr>
          <a:lstStyle/>
          <a:p>
            <a:pPr algn="l"/>
            <a:r>
              <a:rPr lang="en-US" sz="3200" dirty="0"/>
              <a:t>NFPA Diamonds</a:t>
            </a:r>
          </a:p>
        </p:txBody>
      </p:sp>
      <p:cxnSp>
        <p:nvCxnSpPr>
          <p:cNvPr id="8" name="Straight Connector 7"/>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7" name="Picture 6">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42042084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sz="half" idx="1"/>
          </p:nvPr>
        </p:nvSpPr>
        <p:spPr>
          <a:xfrm>
            <a:off x="762000" y="1981200"/>
            <a:ext cx="381000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buClr>
                <a:schemeClr val="tx2"/>
              </a:buClr>
              <a:defRPr/>
            </a:pPr>
            <a:r>
              <a:rPr lang="en-US" sz="2400" dirty="0"/>
              <a:t>4= Deadly Hazard</a:t>
            </a:r>
          </a:p>
          <a:p>
            <a:pPr>
              <a:buClr>
                <a:schemeClr val="tx2"/>
              </a:buClr>
              <a:defRPr/>
            </a:pPr>
            <a:r>
              <a:rPr lang="en-US" sz="2400" dirty="0"/>
              <a:t>3= Severe Hazard</a:t>
            </a:r>
          </a:p>
          <a:p>
            <a:pPr>
              <a:buClr>
                <a:schemeClr val="tx2"/>
              </a:buClr>
              <a:defRPr/>
            </a:pPr>
            <a:r>
              <a:rPr lang="en-US" sz="2400" dirty="0"/>
              <a:t>2= Moderate Hazard</a:t>
            </a:r>
          </a:p>
          <a:p>
            <a:pPr>
              <a:buClr>
                <a:schemeClr val="tx2"/>
              </a:buClr>
              <a:defRPr/>
            </a:pPr>
            <a:r>
              <a:rPr lang="en-US" sz="2400" dirty="0"/>
              <a:t>1= Slight Hazard</a:t>
            </a:r>
          </a:p>
          <a:p>
            <a:pPr>
              <a:buClr>
                <a:schemeClr val="tx2"/>
              </a:buClr>
              <a:defRPr/>
            </a:pPr>
            <a:r>
              <a:rPr lang="en-US" sz="2400" dirty="0"/>
              <a:t>0= No Hazard</a:t>
            </a:r>
          </a:p>
        </p:txBody>
      </p:sp>
      <p:pic>
        <p:nvPicPr>
          <p:cNvPr id="19460" name="Picture 4"/>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5213" y="1752600"/>
            <a:ext cx="3659187" cy="4114800"/>
          </a:xfrm>
          <a:noFill/>
          <a:extLst>
            <a:ext uri="{91240B29-F687-4F45-9708-019B960494DF}">
              <a14:hiddenLine xmlns:a14="http://schemas.microsoft.com/office/drawing/2010/main" w="12700">
                <a:solidFill>
                  <a:schemeClr val="tx1"/>
                </a:solidFill>
                <a:miter lim="800000"/>
                <a:headEnd/>
                <a:tailEnd/>
              </a14:hiddenLine>
            </a:ext>
          </a:extLst>
        </p:spPr>
      </p:pic>
      <p:sp>
        <p:nvSpPr>
          <p:cNvPr id="6" name="Title 1"/>
          <p:cNvSpPr>
            <a:spLocks noGrp="1"/>
          </p:cNvSpPr>
          <p:nvPr>
            <p:ph type="title"/>
          </p:nvPr>
        </p:nvSpPr>
        <p:spPr>
          <a:xfrm>
            <a:off x="0" y="0"/>
            <a:ext cx="8305800" cy="1143000"/>
          </a:xfrm>
        </p:spPr>
        <p:txBody>
          <a:bodyPr>
            <a:normAutofit/>
          </a:bodyPr>
          <a:lstStyle/>
          <a:p>
            <a:pPr algn="l"/>
            <a:r>
              <a:rPr lang="en-US" sz="3200" dirty="0"/>
              <a:t>NFPA Diamonds</a:t>
            </a:r>
          </a:p>
        </p:txBody>
      </p:sp>
      <p:cxnSp>
        <p:nvCxnSpPr>
          <p:cNvPr id="8" name="Straight Connector 7"/>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7" name="Picture 6">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spTree>
    <p:extLst>
      <p:ext uri="{BB962C8B-B14F-4D97-AF65-F5344CB8AC3E}">
        <p14:creationId xmlns:p14="http://schemas.microsoft.com/office/powerpoint/2010/main" val="318948219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sz="half" idx="1"/>
          </p:nvPr>
        </p:nvSpPr>
        <p:spPr>
          <a:xfrm>
            <a:off x="381000" y="1676400"/>
            <a:ext cx="3810000" cy="4419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nSpc>
                <a:spcPct val="90000"/>
              </a:lnSpc>
              <a:buClr>
                <a:schemeClr val="tx2"/>
              </a:buClr>
              <a:defRPr/>
            </a:pPr>
            <a:r>
              <a:rPr lang="en-US" sz="2000" dirty="0"/>
              <a:t>The Hazardous Materials Information System was developed by the American Coating Association as a compliance aid for the OSHA Hazard Communication Standard</a:t>
            </a:r>
          </a:p>
          <a:p>
            <a:pPr>
              <a:lnSpc>
                <a:spcPct val="90000"/>
              </a:lnSpc>
              <a:buClr>
                <a:schemeClr val="tx2"/>
              </a:buClr>
              <a:defRPr/>
            </a:pPr>
            <a:r>
              <a:rPr lang="en-US" sz="2000" dirty="0"/>
              <a:t>Designed to go on individual containers of products that don’t have manufacturer’s labels</a:t>
            </a:r>
          </a:p>
          <a:p>
            <a:pPr>
              <a:lnSpc>
                <a:spcPct val="90000"/>
              </a:lnSpc>
              <a:buClr>
                <a:schemeClr val="tx2"/>
              </a:buClr>
              <a:defRPr/>
            </a:pPr>
            <a:r>
              <a:rPr lang="en-US" sz="2000" dirty="0"/>
              <a:t>Same color code/numerical rating system as the NFPA diamonds</a:t>
            </a:r>
          </a:p>
        </p:txBody>
      </p:sp>
      <p:sp>
        <p:nvSpPr>
          <p:cNvPr id="7" name="Title 1"/>
          <p:cNvSpPr>
            <a:spLocks noGrp="1"/>
          </p:cNvSpPr>
          <p:nvPr>
            <p:ph type="title"/>
          </p:nvPr>
        </p:nvSpPr>
        <p:spPr>
          <a:xfrm>
            <a:off x="0" y="0"/>
            <a:ext cx="8305800" cy="1143000"/>
          </a:xfrm>
        </p:spPr>
        <p:txBody>
          <a:bodyPr>
            <a:normAutofit/>
          </a:bodyPr>
          <a:lstStyle/>
          <a:p>
            <a:pPr algn="l"/>
            <a:r>
              <a:rPr lang="en-US" sz="3200" dirty="0"/>
              <a:t>HMIS Labels</a:t>
            </a:r>
          </a:p>
        </p:txBody>
      </p:sp>
      <p:cxnSp>
        <p:nvCxnSpPr>
          <p:cNvPr id="9" name="Straight Connector 8"/>
          <p:cNvCxnSpPr/>
          <p:nvPr/>
        </p:nvCxnSpPr>
        <p:spPr>
          <a:xfrm>
            <a:off x="0" y="838200"/>
            <a:ext cx="7620000" cy="0"/>
          </a:xfrm>
          <a:prstGeom prst="line">
            <a:avLst/>
          </a:prstGeom>
          <a:ln w="31750">
            <a:solidFill>
              <a:srgbClr val="003399"/>
            </a:solidFill>
          </a:ln>
        </p:spPr>
        <p:style>
          <a:lnRef idx="1">
            <a:schemeClr val="accent2"/>
          </a:lnRef>
          <a:fillRef idx="0">
            <a:schemeClr val="accent2"/>
          </a:fillRef>
          <a:effectRef idx="0">
            <a:schemeClr val="accent2"/>
          </a:effectRef>
          <a:fontRef idx="minor">
            <a:schemeClr val="tx1"/>
          </a:fontRef>
        </p:style>
      </p:cxnSp>
      <p:pic>
        <p:nvPicPr>
          <p:cNvPr id="8" name="Picture 7">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123" y="6471636"/>
            <a:ext cx="838200" cy="3619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133600"/>
            <a:ext cx="4191000" cy="3143250"/>
          </a:xfrm>
          <a:prstGeom prst="rect">
            <a:avLst/>
          </a:prstGeom>
        </p:spPr>
      </p:pic>
    </p:spTree>
    <p:extLst>
      <p:ext uri="{BB962C8B-B14F-4D97-AF65-F5344CB8AC3E}">
        <p14:creationId xmlns:p14="http://schemas.microsoft.com/office/powerpoint/2010/main" val="221952788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2338</Words>
  <Application>Microsoft Office PowerPoint</Application>
  <PresentationFormat>On-screen Show (4:3)</PresentationFormat>
  <Paragraphs>265</Paragraphs>
  <Slides>45</Slides>
  <Notes>3</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Symbol</vt:lpstr>
      <vt:lpstr>Times New Roman</vt:lpstr>
      <vt:lpstr>Wingdings</vt:lpstr>
      <vt:lpstr>Office Theme</vt:lpstr>
      <vt:lpstr>General Chemical Awareness  For Office Personnel</vt:lpstr>
      <vt:lpstr>PowerPoint Presentation</vt:lpstr>
      <vt:lpstr>About this training</vt:lpstr>
      <vt:lpstr>Why is Awareness Important?</vt:lpstr>
      <vt:lpstr>PowerPoint Presentation</vt:lpstr>
      <vt:lpstr>NFPA Diamonds</vt:lpstr>
      <vt:lpstr>NFPA Diamonds</vt:lpstr>
      <vt:lpstr>NFPA Diamonds</vt:lpstr>
      <vt:lpstr>HMIS Labels</vt:lpstr>
      <vt:lpstr>HMIS Labels</vt:lpstr>
      <vt:lpstr>What do you think?</vt:lpstr>
      <vt:lpstr>What do you think?</vt:lpstr>
      <vt:lpstr>What do you think?</vt:lpstr>
      <vt:lpstr>What do you think?</vt:lpstr>
      <vt:lpstr>What do you think?</vt:lpstr>
      <vt:lpstr>Globally Harmonized System (GHS)</vt:lpstr>
      <vt:lpstr>Globally Harmonized System (GHS)</vt:lpstr>
      <vt:lpstr>Globally Harmonized System (GHS)</vt:lpstr>
      <vt:lpstr>Globally Harmonized System (GHS)</vt:lpstr>
      <vt:lpstr>What do you think?</vt:lpstr>
      <vt:lpstr>What do you think?</vt:lpstr>
      <vt:lpstr>What do you think?</vt:lpstr>
      <vt:lpstr>What do you think?</vt:lpstr>
      <vt:lpstr>What do you think?</vt:lpstr>
      <vt:lpstr>Hazard Information for Rooms</vt:lpstr>
      <vt:lpstr>Hazard Information for Rooms</vt:lpstr>
      <vt:lpstr>Hazard Information for Rooms</vt:lpstr>
      <vt:lpstr>Hazard Information for Rooms</vt:lpstr>
      <vt:lpstr>Hazard Information for Rooms</vt:lpstr>
      <vt:lpstr>Hazard Information for Rooms</vt:lpstr>
      <vt:lpstr>Hazard Information for Rooms</vt:lpstr>
      <vt:lpstr>Section Complete!</vt:lpstr>
      <vt:lpstr>PowerPoint Presentation</vt:lpstr>
      <vt:lpstr>Accidental Chemical Release</vt:lpstr>
      <vt:lpstr>Accidental Chemical Release</vt:lpstr>
      <vt:lpstr>Chemical Exposure</vt:lpstr>
      <vt:lpstr>Chemical Exposure</vt:lpstr>
      <vt:lpstr>Chemical Exposure</vt:lpstr>
      <vt:lpstr>Fires</vt:lpstr>
      <vt:lpstr>Other Emergencies</vt:lpstr>
      <vt:lpstr>What do you think?</vt:lpstr>
      <vt:lpstr>What do you think?</vt:lpstr>
      <vt:lpstr>What do you think?</vt:lpstr>
      <vt:lpstr>Questions?  </vt:lpstr>
      <vt:lpstr>Presentation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Globally Harmonized System (GHS) for Hazard Classification and Labeling</dc:title>
  <dc:creator>Humphrey, Karalyn J.</dc:creator>
  <cp:lastModifiedBy>Nichols, Traci</cp:lastModifiedBy>
  <cp:revision>66</cp:revision>
  <dcterms:created xsi:type="dcterms:W3CDTF">2013-05-28T16:46:25Z</dcterms:created>
  <dcterms:modified xsi:type="dcterms:W3CDTF">2023-03-31T21:42:25Z</dcterms:modified>
</cp:coreProperties>
</file>